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oboto Slab"/>
      <p:regular r:id="rId51"/>
      <p:bold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Chiv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1" roundtripDataSignature="AMtx7mjtgRh/Gh+21OLBHF7hAGOl9t51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E351EF-B645-45B3-A46C-337A4FA957BF}">
  <a:tblStyle styleId="{56E351EF-B645-45B3-A46C-337A4FA957B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hiv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Slab-regular.fntdata"/><Relationship Id="rId50" Type="http://schemas.openxmlformats.org/officeDocument/2006/relationships/slide" Target="slides/slide44.xml"/><Relationship Id="rId53" Type="http://schemas.openxmlformats.org/officeDocument/2006/relationships/font" Target="fonts/Roboto-regular.fntdata"/><Relationship Id="rId52" Type="http://schemas.openxmlformats.org/officeDocument/2006/relationships/font" Target="fonts/RobotoSlab-bold.fntdata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Chivo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Chivo-italic.fntdata"/><Relationship Id="rId14" Type="http://schemas.openxmlformats.org/officeDocument/2006/relationships/slide" Target="slides/slide8.xml"/><Relationship Id="rId58" Type="http://schemas.openxmlformats.org/officeDocument/2006/relationships/font" Target="fonts/Chiv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Jackie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Ask why Tx needs to be connected to Rx on the other device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Jackie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5F5F5"/>
                </a:highlight>
              </a:rPr>
              <a:t>Imagine the input impedance was ridiculously low, say 1Ω. You'd have to somehow supply 5A to bring the input up to 5V. </a:t>
            </a:r>
            <a:endParaRPr>
              <a:solidFill>
                <a:srgbClr val="222222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5F5F5"/>
                </a:highlight>
              </a:rPr>
              <a:t>If the input impedance was more sensible, say 10kΩ, you'd need to supply 500µA only to read the same 5V value</a:t>
            </a:r>
            <a:endParaRPr>
              <a:solidFill>
                <a:srgbClr val="222222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5F5F5"/>
                </a:highlight>
              </a:rPr>
              <a:t>Thus by decreasing the input impedance, we increased the amount of current needed to cause a state change (in this case 12nA to 12uA)</a:t>
            </a:r>
            <a:endParaRPr>
              <a:solidFill>
                <a:srgbClr val="222222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Jackie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ec1ec56c4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ec1ec56c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eb69921a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eeb69921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ec1ec56c4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ec1ec56c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ec1ec56c4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ec1ec56c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ec1ec56c4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ec1ec56c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eec1ec56c4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eec1ec56c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bb5e51a68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ebb5e51a6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ace50dbbf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ace50dbb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bb5e51a68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ebb5e51a6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ace50dbbf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face50dbb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2cab880f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f2cab880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9"/>
          <p:cNvGrpSpPr/>
          <p:nvPr/>
        </p:nvGrpSpPr>
        <p:grpSpPr>
          <a:xfrm>
            <a:off x="-121" y="-199"/>
            <a:ext cx="9143821" cy="5142888"/>
            <a:chOff x="2973586" y="5250656"/>
            <a:chExt cx="2856819" cy="1606800"/>
          </a:xfrm>
        </p:grpSpPr>
        <p:sp>
          <p:nvSpPr>
            <p:cNvPr id="11" name="Google Shape;11;p39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39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39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39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39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9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9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9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39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48"/>
          <p:cNvGrpSpPr/>
          <p:nvPr/>
        </p:nvGrpSpPr>
        <p:grpSpPr>
          <a:xfrm>
            <a:off x="-121" y="0"/>
            <a:ext cx="9143820" cy="5144623"/>
            <a:chOff x="2973586" y="0"/>
            <a:chExt cx="2856819" cy="1607343"/>
          </a:xfrm>
        </p:grpSpPr>
        <p:sp>
          <p:nvSpPr>
            <p:cNvPr id="117" name="Google Shape;117;p48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8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8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8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8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4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49"/>
          <p:cNvGrpSpPr/>
          <p:nvPr/>
        </p:nvGrpSpPr>
        <p:grpSpPr>
          <a:xfrm>
            <a:off x="-239" y="-201"/>
            <a:ext cx="9143820" cy="5143304"/>
            <a:chOff x="6316957" y="5250656"/>
            <a:chExt cx="2856819" cy="1606930"/>
          </a:xfrm>
        </p:grpSpPr>
        <p:sp>
          <p:nvSpPr>
            <p:cNvPr id="125" name="Google Shape;125;p49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9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9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9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9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9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9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9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9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9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4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0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22" name="Google Shape;22;p40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0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0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0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0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0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4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9pPr>
          </a:lstStyle>
          <a:p/>
        </p:txBody>
      </p:sp>
      <p:sp>
        <p:nvSpPr>
          <p:cNvPr id="30" name="Google Shape;30;p4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1"/>
          <p:cNvGrpSpPr/>
          <p:nvPr/>
        </p:nvGrpSpPr>
        <p:grpSpPr>
          <a:xfrm>
            <a:off x="-121" y="-199"/>
            <a:ext cx="9143821" cy="5142888"/>
            <a:chOff x="2973586" y="5250656"/>
            <a:chExt cx="2856819" cy="1606800"/>
          </a:xfrm>
        </p:grpSpPr>
        <p:sp>
          <p:nvSpPr>
            <p:cNvPr id="33" name="Google Shape;33;p41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1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1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1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1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1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1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1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41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42" name="Google Shape;42;p41"/>
          <p:cNvSpPr txBox="1"/>
          <p:nvPr>
            <p:ph idx="1" type="subTitle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2"/>
          <p:cNvGrpSpPr/>
          <p:nvPr/>
        </p:nvGrpSpPr>
        <p:grpSpPr>
          <a:xfrm>
            <a:off x="-239" y="-201"/>
            <a:ext cx="9143820" cy="5143304"/>
            <a:chOff x="6316957" y="5250656"/>
            <a:chExt cx="2856819" cy="1606930"/>
          </a:xfrm>
        </p:grpSpPr>
        <p:sp>
          <p:nvSpPr>
            <p:cNvPr id="45" name="Google Shape;45;p42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2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2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2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2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2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2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2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2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2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42"/>
          <p:cNvSpPr txBox="1"/>
          <p:nvPr>
            <p:ph idx="1" type="body"/>
          </p:nvPr>
        </p:nvSpPr>
        <p:spPr>
          <a:xfrm>
            <a:off x="1006900" y="677700"/>
            <a:ext cx="49368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1pPr>
            <a:lvl2pPr indent="-419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2pPr>
            <a:lvl3pPr indent="-419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3pPr>
            <a:lvl4pPr indent="-419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4pPr>
            <a:lvl5pPr indent="-419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5pPr>
            <a:lvl6pPr indent="-419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6pPr>
            <a:lvl7pPr indent="-419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7pPr>
            <a:lvl8pPr indent="-419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8pPr>
            <a:lvl9pPr indent="-419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42"/>
          <p:cNvSpPr txBox="1"/>
          <p:nvPr/>
        </p:nvSpPr>
        <p:spPr>
          <a:xfrm>
            <a:off x="239550" y="339696"/>
            <a:ext cx="777000" cy="653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" sz="100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“</a:t>
            </a:r>
            <a:endParaRPr b="0" i="0" sz="10000" u="none" cap="none" strike="noStrike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7" name="Google Shape;57;p4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43"/>
          <p:cNvGrpSpPr/>
          <p:nvPr/>
        </p:nvGrpSpPr>
        <p:grpSpPr>
          <a:xfrm>
            <a:off x="-241" y="-106"/>
            <a:ext cx="9143821" cy="5143317"/>
            <a:chOff x="6361595" y="2777133"/>
            <a:chExt cx="2856819" cy="1606935"/>
          </a:xfrm>
        </p:grpSpPr>
        <p:sp>
          <p:nvSpPr>
            <p:cNvPr id="60" name="Google Shape;60;p43"/>
            <p:cNvSpPr/>
            <p:nvPr/>
          </p:nvSpPr>
          <p:spPr>
            <a:xfrm>
              <a:off x="6361595" y="3328877"/>
              <a:ext cx="2856819" cy="1055191"/>
            </a:xfrm>
            <a:custGeom>
              <a:rect b="b" l="l" r="r" t="t"/>
              <a:pathLst>
                <a:path extrusionOk="0" h="1055191" w="2856819">
                  <a:moveTo>
                    <a:pt x="0" y="1055599"/>
                  </a:moveTo>
                  <a:lnTo>
                    <a:pt x="2856819" y="1055599"/>
                  </a:lnTo>
                  <a:lnTo>
                    <a:pt x="2856819" y="0"/>
                  </a:lnTo>
                  <a:lnTo>
                    <a:pt x="0" y="503854"/>
                  </a:lnTo>
                  <a:lnTo>
                    <a:pt x="0" y="1055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3"/>
            <p:cNvSpPr/>
            <p:nvPr/>
          </p:nvSpPr>
          <p:spPr>
            <a:xfrm>
              <a:off x="6361595" y="3581367"/>
              <a:ext cx="471672" cy="250031"/>
            </a:xfrm>
            <a:custGeom>
              <a:rect b="b" l="l" r="r" t="t"/>
              <a:pathLst>
                <a:path extrusionOk="0" h="250031" w="471672">
                  <a:moveTo>
                    <a:pt x="0" y="83189"/>
                  </a:moveTo>
                  <a:lnTo>
                    <a:pt x="0" y="251365"/>
                  </a:lnTo>
                  <a:lnTo>
                    <a:pt x="471673" y="168176"/>
                  </a:lnTo>
                  <a:lnTo>
                    <a:pt x="471673" y="0"/>
                  </a:lnTo>
                  <a:lnTo>
                    <a:pt x="0" y="831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3"/>
            <p:cNvSpPr/>
            <p:nvPr/>
          </p:nvSpPr>
          <p:spPr>
            <a:xfrm>
              <a:off x="8188769" y="3160702"/>
              <a:ext cx="1029645" cy="349746"/>
            </a:xfrm>
            <a:custGeom>
              <a:rect b="b" l="l" r="r" t="t"/>
              <a:pathLst>
                <a:path extrusionOk="0" h="349746" w="1029645">
                  <a:moveTo>
                    <a:pt x="1029645" y="0"/>
                  </a:moveTo>
                  <a:lnTo>
                    <a:pt x="0" y="181597"/>
                  </a:lnTo>
                  <a:lnTo>
                    <a:pt x="0" y="349773"/>
                  </a:lnTo>
                  <a:lnTo>
                    <a:pt x="1029645" y="168176"/>
                  </a:lnTo>
                  <a:lnTo>
                    <a:pt x="102964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3"/>
            <p:cNvSpPr/>
            <p:nvPr/>
          </p:nvSpPr>
          <p:spPr>
            <a:xfrm>
              <a:off x="6361595" y="3343125"/>
              <a:ext cx="868949" cy="319980"/>
            </a:xfrm>
            <a:custGeom>
              <a:rect b="b" l="l" r="r" t="t"/>
              <a:pathLst>
                <a:path extrusionOk="0" h="319980" w="868949">
                  <a:moveTo>
                    <a:pt x="0" y="153256"/>
                  </a:moveTo>
                  <a:lnTo>
                    <a:pt x="0" y="321431"/>
                  </a:lnTo>
                  <a:lnTo>
                    <a:pt x="868949" y="168176"/>
                  </a:lnTo>
                  <a:lnTo>
                    <a:pt x="868949" y="0"/>
                  </a:lnTo>
                  <a:lnTo>
                    <a:pt x="0" y="15325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3"/>
            <p:cNvSpPr/>
            <p:nvPr/>
          </p:nvSpPr>
          <p:spPr>
            <a:xfrm>
              <a:off x="6361595" y="3286479"/>
              <a:ext cx="236580" cy="209847"/>
            </a:xfrm>
            <a:custGeom>
              <a:rect b="b" l="l" r="r" t="t"/>
              <a:pathLst>
                <a:path extrusionOk="0" h="209847" w="236580">
                  <a:moveTo>
                    <a:pt x="0" y="41725"/>
                  </a:moveTo>
                  <a:lnTo>
                    <a:pt x="0" y="209901"/>
                  </a:lnTo>
                  <a:lnTo>
                    <a:pt x="236580" y="168176"/>
                  </a:lnTo>
                  <a:lnTo>
                    <a:pt x="236580" y="0"/>
                  </a:lnTo>
                  <a:lnTo>
                    <a:pt x="0" y="417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3"/>
            <p:cNvSpPr/>
            <p:nvPr/>
          </p:nvSpPr>
          <p:spPr>
            <a:xfrm>
              <a:off x="8331610" y="2824350"/>
              <a:ext cx="886804" cy="324445"/>
            </a:xfrm>
            <a:custGeom>
              <a:rect b="b" l="l" r="r" t="t"/>
              <a:pathLst>
                <a:path extrusionOk="0" h="324445" w="886804">
                  <a:moveTo>
                    <a:pt x="886804" y="0"/>
                  </a:moveTo>
                  <a:lnTo>
                    <a:pt x="0" y="156405"/>
                  </a:lnTo>
                  <a:lnTo>
                    <a:pt x="0" y="324581"/>
                  </a:lnTo>
                  <a:lnTo>
                    <a:pt x="886804" y="168176"/>
                  </a:lnTo>
                  <a:lnTo>
                    <a:pt x="886804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3"/>
            <p:cNvSpPr/>
            <p:nvPr/>
          </p:nvSpPr>
          <p:spPr>
            <a:xfrm>
              <a:off x="6868978" y="2954026"/>
              <a:ext cx="660639" cy="284261"/>
            </a:xfrm>
            <a:custGeom>
              <a:rect b="b" l="l" r="r" t="t"/>
              <a:pathLst>
                <a:path extrusionOk="0" h="284261" w="660639">
                  <a:moveTo>
                    <a:pt x="0" y="116516"/>
                  </a:moveTo>
                  <a:lnTo>
                    <a:pt x="0" y="284692"/>
                  </a:lnTo>
                  <a:lnTo>
                    <a:pt x="660639" y="168176"/>
                  </a:lnTo>
                  <a:lnTo>
                    <a:pt x="660639" y="0"/>
                  </a:lnTo>
                  <a:lnTo>
                    <a:pt x="0" y="11651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3"/>
            <p:cNvSpPr/>
            <p:nvPr/>
          </p:nvSpPr>
          <p:spPr>
            <a:xfrm>
              <a:off x="7093655" y="2777133"/>
              <a:ext cx="1438825" cy="253007"/>
            </a:xfrm>
            <a:custGeom>
              <a:rect b="b" l="l" r="r" t="t"/>
              <a:pathLst>
                <a:path extrusionOk="0" h="253007" w="1438825">
                  <a:moveTo>
                    <a:pt x="485388" y="0"/>
                  </a:moveTo>
                  <a:lnTo>
                    <a:pt x="0" y="85607"/>
                  </a:lnTo>
                  <a:lnTo>
                    <a:pt x="0" y="253783"/>
                  </a:lnTo>
                  <a:lnTo>
                    <a:pt x="1438932" y="0"/>
                  </a:lnTo>
                  <a:lnTo>
                    <a:pt x="48538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43"/>
          <p:cNvSpPr txBox="1"/>
          <p:nvPr>
            <p:ph type="title"/>
          </p:nvPr>
        </p:nvSpPr>
        <p:spPr>
          <a:xfrm>
            <a:off x="457200" y="2394450"/>
            <a:ext cx="4114800" cy="4206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9" name="Google Shape;69;p43"/>
          <p:cNvSpPr txBox="1"/>
          <p:nvPr>
            <p:ph idx="1" type="body"/>
          </p:nvPr>
        </p:nvSpPr>
        <p:spPr>
          <a:xfrm>
            <a:off x="3200400" y="2800175"/>
            <a:ext cx="54864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9pPr>
          </a:lstStyle>
          <a:p/>
        </p:txBody>
      </p:sp>
      <p:sp>
        <p:nvSpPr>
          <p:cNvPr id="70" name="Google Shape;70;p4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44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73" name="Google Shape;73;p44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4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4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4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4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4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>
            <a:off x="3200375" y="1909300"/>
            <a:ext cx="2493600" cy="3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81" name="Google Shape;81;p44"/>
          <p:cNvSpPr txBox="1"/>
          <p:nvPr>
            <p:ph idx="2" type="body"/>
          </p:nvPr>
        </p:nvSpPr>
        <p:spPr>
          <a:xfrm>
            <a:off x="6193205" y="1909300"/>
            <a:ext cx="2493600" cy="3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82" name="Google Shape;82;p4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45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85" name="Google Shape;85;p45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5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5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5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5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5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4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" name="Google Shape;92;p45"/>
          <p:cNvSpPr txBox="1"/>
          <p:nvPr>
            <p:ph idx="1" type="body"/>
          </p:nvPr>
        </p:nvSpPr>
        <p:spPr>
          <a:xfrm>
            <a:off x="457200" y="2383150"/>
            <a:ext cx="25635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3" name="Google Shape;93;p45"/>
          <p:cNvSpPr txBox="1"/>
          <p:nvPr>
            <p:ph idx="2" type="body"/>
          </p:nvPr>
        </p:nvSpPr>
        <p:spPr>
          <a:xfrm>
            <a:off x="3290238" y="2383150"/>
            <a:ext cx="25635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4" name="Google Shape;94;p45"/>
          <p:cNvSpPr txBox="1"/>
          <p:nvPr>
            <p:ph idx="3" type="body"/>
          </p:nvPr>
        </p:nvSpPr>
        <p:spPr>
          <a:xfrm>
            <a:off x="6123300" y="2383150"/>
            <a:ext cx="25635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5" name="Google Shape;95;p4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46"/>
          <p:cNvGrpSpPr/>
          <p:nvPr/>
        </p:nvGrpSpPr>
        <p:grpSpPr>
          <a:xfrm>
            <a:off x="-121" y="-106"/>
            <a:ext cx="9143821" cy="5143317"/>
            <a:chOff x="2973586" y="2777133"/>
            <a:chExt cx="2856819" cy="1606935"/>
          </a:xfrm>
        </p:grpSpPr>
        <p:sp>
          <p:nvSpPr>
            <p:cNvPr id="98" name="Google Shape;98;p46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6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6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6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6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6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46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" name="Google Shape;105;p4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47"/>
          <p:cNvGrpSpPr/>
          <p:nvPr/>
        </p:nvGrpSpPr>
        <p:grpSpPr>
          <a:xfrm>
            <a:off x="-121" y="0"/>
            <a:ext cx="9143820" cy="5144623"/>
            <a:chOff x="2973586" y="0"/>
            <a:chExt cx="2856819" cy="1607343"/>
          </a:xfrm>
        </p:grpSpPr>
        <p:sp>
          <p:nvSpPr>
            <p:cNvPr id="108" name="Google Shape;108;p47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7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176"/>
                  </a:srgbClr>
                </a:gs>
                <a:gs pos="100000">
                  <a:srgbClr val="00001A">
                    <a:alpha val="7058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7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921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7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3921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7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058"/>
                  </a:srgbClr>
                </a:gs>
                <a:gs pos="100000">
                  <a:srgbClr val="00001A">
                    <a:alpha val="1176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47"/>
          <p:cNvSpPr txBox="1"/>
          <p:nvPr>
            <p:ph idx="1" type="body"/>
          </p:nvPr>
        </p:nvSpPr>
        <p:spPr>
          <a:xfrm>
            <a:off x="457200" y="1844275"/>
            <a:ext cx="2190000" cy="27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14" name="Google Shape;114;p4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2CA388"/>
            </a:gs>
            <a:gs pos="100000">
              <a:srgbClr val="A6D683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i="0" sz="3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b="0" i="0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rduino.cc/reference/en/language/functions/communication/serial/write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arduino.cc/reference/en/language/functions/communication/serial/rea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document/d/1VhyNxWdOgFwMU53riI1OzfsRg7GCDxjPxRm-IMI6WfM/edit?usp=sharing" TargetMode="External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hyperlink" Target="https://drive.google.com/file/d/1_A0PwMby0Tj6BZxY5wxrJq77dlQFotJE/view?usp=sharing" TargetMode="External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hyperlink" Target="https://drive.google.com/file/d/18r_egublWKX-SQKf3Fb_bYgJlQEdGulz/view?usp=sharin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4.png"/><Relationship Id="rId13" Type="http://schemas.openxmlformats.org/officeDocument/2006/relationships/image" Target="../media/image2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5" Type="http://schemas.openxmlformats.org/officeDocument/2006/relationships/image" Target="../media/image24.png"/><Relationship Id="rId1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ocs.google.com/document/d/1AJopJ_wnXe9v4WRhelSI5k640NlX87nSHNS2-E0xIKs/edit?usp=sharing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R90AOKPTEWabEs-13DWuvdiiSAU-7VGU/view" TargetMode="External"/><Relationship Id="rId4" Type="http://schemas.openxmlformats.org/officeDocument/2006/relationships/image" Target="../media/image4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openproject.space/redlight-greenlight/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arduino.cc/reference/en/language/functions/communication/serial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ctrTitle"/>
          </p:nvPr>
        </p:nvSpPr>
        <p:spPr>
          <a:xfrm>
            <a:off x="457200" y="799275"/>
            <a:ext cx="8235900" cy="3182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OPS Lecture 4: </a:t>
            </a:r>
            <a:r>
              <a:rPr lang="en" sz="3600"/>
              <a:t>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/>
              <a:t>Serial Communication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/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910188"/>
            <a:ext cx="2086425" cy="91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7925" y="676075"/>
            <a:ext cx="2154676" cy="21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"/>
          <p:cNvSpPr txBox="1"/>
          <p:nvPr>
            <p:ph type="title"/>
          </p:nvPr>
        </p:nvSpPr>
        <p:spPr>
          <a:xfrm>
            <a:off x="430525" y="-151025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Connecting Two UARTs on Arduino to Transfer Data</a:t>
            </a:r>
            <a:endParaRPr/>
          </a:p>
        </p:txBody>
      </p:sp>
      <p:sp>
        <p:nvSpPr>
          <p:cNvPr id="245" name="Google Shape;245;p1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 result for arduino UARTS connected" id="246" name="Google Shape;2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075" y="1854450"/>
            <a:ext cx="7234073" cy="31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Arduino functions to TRANSMIT</a:t>
            </a:r>
            <a:endParaRPr/>
          </a:p>
        </p:txBody>
      </p:sp>
      <p:sp>
        <p:nvSpPr>
          <p:cNvPr id="252" name="Google Shape;252;p13"/>
          <p:cNvSpPr txBox="1"/>
          <p:nvPr>
            <p:ph idx="1" type="body"/>
          </p:nvPr>
        </p:nvSpPr>
        <p:spPr>
          <a:xfrm>
            <a:off x="359975" y="2104475"/>
            <a:ext cx="3509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1 character = 1 byte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“hello” = 5 bytes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rgbClr val="4A86E8"/>
                </a:solidFill>
              </a:rPr>
              <a:t>Functions</a:t>
            </a:r>
            <a:endParaRPr sz="2000">
              <a:solidFill>
                <a:srgbClr val="4A86E8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b="1" lang="en" sz="2000"/>
              <a:t>Serial.write(</a:t>
            </a:r>
            <a:r>
              <a:rPr b="1" i="1" lang="en" sz="2000"/>
              <a:t>val</a:t>
            </a:r>
            <a:r>
              <a:rPr b="1" lang="en" sz="2000"/>
              <a:t>)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b="1" lang="en" sz="2000"/>
              <a:t>Serial.write(</a:t>
            </a:r>
            <a:r>
              <a:rPr b="1" i="1" lang="en" sz="2000"/>
              <a:t>str</a:t>
            </a:r>
            <a:r>
              <a:rPr b="1" lang="en" sz="2000"/>
              <a:t>)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Serial.write(buf, len)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253" name="Google Shape;253;p1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13"/>
          <p:cNvSpPr txBox="1"/>
          <p:nvPr>
            <p:ph idx="1" type="body"/>
          </p:nvPr>
        </p:nvSpPr>
        <p:spPr>
          <a:xfrm>
            <a:off x="4353850" y="1329500"/>
            <a:ext cx="4550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rgbClr val="E06666"/>
                </a:solidFill>
              </a:rPr>
              <a:t>Parameters</a:t>
            </a:r>
            <a:endParaRPr sz="2000">
              <a:solidFill>
                <a:srgbClr val="E06666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i="1" lang="en" sz="2000"/>
              <a:t>val</a:t>
            </a:r>
            <a:r>
              <a:rPr lang="en" sz="2000"/>
              <a:t>: a value to send as a single byte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i="1" lang="en" sz="2000"/>
              <a:t>str</a:t>
            </a:r>
            <a:r>
              <a:rPr lang="en" sz="2000"/>
              <a:t>: a string to send as a series of bytes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rgbClr val="E69138"/>
                </a:solidFill>
              </a:rPr>
              <a:t>Returns</a:t>
            </a:r>
            <a:endParaRPr sz="2000">
              <a:solidFill>
                <a:srgbClr val="E691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Write() will return the number of bytes written to transmit buffer</a:t>
            </a:r>
            <a:endParaRPr sz="2000"/>
          </a:p>
        </p:txBody>
      </p:sp>
      <p:sp>
        <p:nvSpPr>
          <p:cNvPr id="255" name="Google Shape;255;p13"/>
          <p:cNvSpPr txBox="1"/>
          <p:nvPr/>
        </p:nvSpPr>
        <p:spPr>
          <a:xfrm>
            <a:off x="703850" y="4497275"/>
            <a:ext cx="7593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Link to Arduino doc: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https://www.arduino.cc/reference/en/language/functions/communication/serial/write/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Arduino functions to RECEIVE</a:t>
            </a:r>
            <a:endParaRPr/>
          </a:p>
        </p:txBody>
      </p:sp>
      <p:sp>
        <p:nvSpPr>
          <p:cNvPr id="261" name="Google Shape;261;p14"/>
          <p:cNvSpPr txBox="1"/>
          <p:nvPr>
            <p:ph idx="1" type="body"/>
          </p:nvPr>
        </p:nvSpPr>
        <p:spPr>
          <a:xfrm>
            <a:off x="359975" y="2104475"/>
            <a:ext cx="3509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1 character = 1 byte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“hello” = 5 bytes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rgbClr val="4A86E8"/>
                </a:solidFill>
              </a:rPr>
              <a:t>Functions</a:t>
            </a:r>
            <a:endParaRPr sz="2000">
              <a:solidFill>
                <a:srgbClr val="4A86E8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b="1" lang="en" sz="2000"/>
              <a:t>Serial.read()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262" name="Google Shape;262;p1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14"/>
          <p:cNvSpPr txBox="1"/>
          <p:nvPr>
            <p:ph idx="1" type="body"/>
          </p:nvPr>
        </p:nvSpPr>
        <p:spPr>
          <a:xfrm>
            <a:off x="4353850" y="1329500"/>
            <a:ext cx="4550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rgbClr val="E06666"/>
                </a:solidFill>
              </a:rPr>
              <a:t>Parameters</a:t>
            </a:r>
            <a:endParaRPr sz="2000">
              <a:solidFill>
                <a:srgbClr val="E06666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No parameters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rgbClr val="E69138"/>
                </a:solidFill>
              </a:rPr>
              <a:t>Returns</a:t>
            </a:r>
            <a:endParaRPr sz="2000">
              <a:solidFill>
                <a:srgbClr val="E69138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The first byte of incoming serial data available (or -1 if no data is available)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Data type: int</a:t>
            </a:r>
            <a:endParaRPr sz="2000"/>
          </a:p>
        </p:txBody>
      </p:sp>
      <p:sp>
        <p:nvSpPr>
          <p:cNvPr id="264" name="Google Shape;264;p14"/>
          <p:cNvSpPr txBox="1"/>
          <p:nvPr/>
        </p:nvSpPr>
        <p:spPr>
          <a:xfrm>
            <a:off x="703850" y="4497275"/>
            <a:ext cx="7593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Link to Arduino doc: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https://www.arduino.cc/reference/en/language/functions/communication/serial/read/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Sample Code</a:t>
            </a:r>
            <a:endParaRPr/>
          </a:p>
        </p:txBody>
      </p:sp>
      <p:sp>
        <p:nvSpPr>
          <p:cNvPr id="270" name="Google Shape;270;p1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15"/>
          <p:cNvSpPr txBox="1"/>
          <p:nvPr/>
        </p:nvSpPr>
        <p:spPr>
          <a:xfrm>
            <a:off x="434150" y="2210675"/>
            <a:ext cx="39822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initialize global variable to store the read byte */</a:t>
            </a:r>
            <a:endParaRPr b="1" i="0" sz="150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char byteRead;</a:t>
            </a:r>
            <a:b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1500" u="none" cap="none" strike="noStrike">
                <a:solidFill>
                  <a:srgbClr val="2B91A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setup() {                </a:t>
            </a:r>
            <a:b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" sz="15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Turn the Serial Protocol ON and set the baud rate*/</a:t>
            </a:r>
            <a:br>
              <a:rPr b="1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Serial.begin(9600);</a:t>
            </a:r>
            <a:b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3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33A4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Google Shape;272;p15"/>
          <p:cNvSpPr txBox="1"/>
          <p:nvPr/>
        </p:nvSpPr>
        <p:spPr>
          <a:xfrm>
            <a:off x="4498975" y="1501425"/>
            <a:ext cx="4472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B91A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loop() {</a:t>
            </a:r>
            <a:b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" sz="15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Check if data has been sent to the computer. Returns # of bytes in the receive buffer */</a:t>
            </a:r>
            <a:b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(Serial.available()&gt;0) {</a:t>
            </a:r>
            <a:b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" sz="15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read the first byte from the</a:t>
            </a:r>
            <a:endParaRPr b="1" i="0" sz="150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receive buffer */</a:t>
            </a:r>
            <a:b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byteRead = Serial.read();</a:t>
            </a:r>
            <a:b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" sz="15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ECHO the value that was </a:t>
            </a:r>
            <a:endParaRPr b="1" i="0" sz="150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read, back to the serial port. */</a:t>
            </a:r>
            <a:br>
              <a:rPr b="1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Serial.write(byteRead);</a:t>
            </a:r>
            <a:b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" sz="1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500" u="none" cap="none" strike="noStrike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Quick Aside: Reading Voltages at a Pin</a:t>
            </a:r>
            <a:endParaRPr/>
          </a:p>
        </p:txBody>
      </p:sp>
      <p:sp>
        <p:nvSpPr>
          <p:cNvPr id="278" name="Google Shape;278;p1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851" y="1635125"/>
            <a:ext cx="6078012" cy="33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6"/>
          <p:cNvSpPr txBox="1"/>
          <p:nvPr>
            <p:ph idx="1" type="body"/>
          </p:nvPr>
        </p:nvSpPr>
        <p:spPr>
          <a:xfrm>
            <a:off x="259225" y="2181800"/>
            <a:ext cx="3331500" cy="3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What voltages are read by the MCU here?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AutoNum type="arabicPeriod"/>
            </a:pPr>
            <a:r>
              <a:rPr lang="en">
                <a:solidFill>
                  <a:srgbClr val="CC0000"/>
                </a:solidFill>
              </a:rPr>
              <a:t>VCC (3.3V)</a:t>
            </a:r>
            <a:endParaRPr>
              <a:solidFill>
                <a:srgbClr val="CC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GND (0V)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3848275" y="1525275"/>
            <a:ext cx="695700" cy="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3.3V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82" name="Google Shape;282;p16"/>
          <p:cNvSpPr txBox="1"/>
          <p:nvPr/>
        </p:nvSpPr>
        <p:spPr>
          <a:xfrm>
            <a:off x="6743875" y="1525275"/>
            <a:ext cx="695700" cy="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3.3V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83" name="Google Shape;283;p16"/>
          <p:cNvSpPr txBox="1"/>
          <p:nvPr/>
        </p:nvSpPr>
        <p:spPr>
          <a:xfrm>
            <a:off x="5215075" y="3147050"/>
            <a:ext cx="481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A6D683"/>
                </a:solidFill>
                <a:latin typeface="Chivo"/>
                <a:ea typeface="Chivo"/>
                <a:cs typeface="Chivo"/>
                <a:sym typeface="Chivo"/>
              </a:rPr>
              <a:t>1.</a:t>
            </a:r>
            <a:endParaRPr b="1" i="0" sz="2000" u="none" cap="none" strike="noStrike">
              <a:solidFill>
                <a:srgbClr val="A6D68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84" name="Google Shape;284;p16"/>
          <p:cNvSpPr txBox="1"/>
          <p:nvPr/>
        </p:nvSpPr>
        <p:spPr>
          <a:xfrm>
            <a:off x="8169075" y="3147050"/>
            <a:ext cx="481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A6D683"/>
                </a:solidFill>
                <a:latin typeface="Chivo"/>
                <a:ea typeface="Chivo"/>
                <a:cs typeface="Chivo"/>
                <a:sym typeface="Chivo"/>
              </a:rPr>
              <a:t>2.</a:t>
            </a:r>
            <a:endParaRPr b="1" i="0" sz="2000" u="none" cap="none" strike="noStrike">
              <a:solidFill>
                <a:srgbClr val="A6D683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"/>
          <p:cNvSpPr txBox="1"/>
          <p:nvPr>
            <p:ph type="title"/>
          </p:nvPr>
        </p:nvSpPr>
        <p:spPr>
          <a:xfrm>
            <a:off x="457200" y="-100"/>
            <a:ext cx="26787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Quick Aside</a:t>
            </a:r>
            <a:endParaRPr/>
          </a:p>
        </p:txBody>
      </p:sp>
      <p:sp>
        <p:nvSpPr>
          <p:cNvPr id="290" name="Google Shape;290;p1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17"/>
          <p:cNvPicPr preferRelativeResize="0"/>
          <p:nvPr/>
        </p:nvPicPr>
        <p:blipFill rotWithShape="1">
          <a:blip r:embed="rId3">
            <a:alphaModFix/>
          </a:blip>
          <a:srcRect b="0" l="0" r="51797" t="0"/>
          <a:stretch/>
        </p:blipFill>
        <p:spPr>
          <a:xfrm>
            <a:off x="3919426" y="1608475"/>
            <a:ext cx="2929749" cy="33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7"/>
          <p:cNvSpPr txBox="1"/>
          <p:nvPr>
            <p:ph idx="1" type="body"/>
          </p:nvPr>
        </p:nvSpPr>
        <p:spPr>
          <a:xfrm>
            <a:off x="549975" y="2334563"/>
            <a:ext cx="3848700" cy="2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2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AutoNum type="arabicPeriod"/>
            </a:pPr>
            <a:r>
              <a:rPr lang="en">
                <a:solidFill>
                  <a:srgbClr val="CC0000"/>
                </a:solidFill>
              </a:rPr>
              <a:t>VCC (3.3V)</a:t>
            </a:r>
            <a:endParaRPr>
              <a:solidFill>
                <a:srgbClr val="CC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lphaLcPeriod"/>
            </a:pPr>
            <a:r>
              <a:rPr b="1" lang="en" sz="1500">
                <a:solidFill>
                  <a:srgbClr val="000000"/>
                </a:solidFill>
              </a:rPr>
              <a:t>Voltage divider</a:t>
            </a:r>
            <a:endParaRPr b="1" sz="1500">
              <a:solidFill>
                <a:srgbClr val="000000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romanLcPeriod"/>
            </a:pPr>
            <a:r>
              <a:rPr lang="en" sz="1500">
                <a:solidFill>
                  <a:srgbClr val="000000"/>
                </a:solidFill>
              </a:rPr>
              <a:t>More voltage across larger resistance</a:t>
            </a:r>
            <a:endParaRPr sz="1500">
              <a:solidFill>
                <a:srgbClr val="000000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AutoNum type="romanLcPeriod"/>
            </a:pPr>
            <a:r>
              <a:rPr lang="en" sz="1500">
                <a:solidFill>
                  <a:srgbClr val="000000"/>
                </a:solidFill>
              </a:rPr>
              <a:t>Most of voltage drop is across input pin and very little across R1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93" name="Google Shape;293;p17"/>
          <p:cNvSpPr txBox="1"/>
          <p:nvPr/>
        </p:nvSpPr>
        <p:spPr>
          <a:xfrm>
            <a:off x="3848275" y="1525275"/>
            <a:ext cx="695700" cy="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3.3V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94" name="Google Shape;294;p17"/>
          <p:cNvSpPr txBox="1"/>
          <p:nvPr/>
        </p:nvSpPr>
        <p:spPr>
          <a:xfrm>
            <a:off x="6093975" y="3195463"/>
            <a:ext cx="481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D683"/>
                </a:solidFill>
                <a:latin typeface="Chivo"/>
                <a:ea typeface="Chivo"/>
                <a:cs typeface="Chivo"/>
                <a:sym typeface="Chivo"/>
              </a:rPr>
              <a:t>1.</a:t>
            </a:r>
            <a:endParaRPr b="1" i="0" sz="1400" u="none" cap="none" strike="noStrike">
              <a:solidFill>
                <a:srgbClr val="A6D68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5800350" y="3133300"/>
            <a:ext cx="959400" cy="900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" name="Google Shape;296;p17"/>
          <p:cNvCxnSpPr>
            <a:endCxn id="295" idx="7"/>
          </p:cNvCxnSpPr>
          <p:nvPr/>
        </p:nvCxnSpPr>
        <p:spPr>
          <a:xfrm flipH="1">
            <a:off x="6619249" y="2736202"/>
            <a:ext cx="486900" cy="52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7" name="Google Shape;297;p17"/>
          <p:cNvSpPr txBox="1"/>
          <p:nvPr/>
        </p:nvSpPr>
        <p:spPr>
          <a:xfrm>
            <a:off x="7106150" y="2220875"/>
            <a:ext cx="1963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Input pin has very large resistance compared to R1</a:t>
            </a:r>
            <a:endParaRPr b="0" i="0" sz="18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95900" y="1889650"/>
            <a:ext cx="3530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2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rPr>
              <a:t>What voltages are read by the MCU here?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Quick Aside</a:t>
            </a:r>
            <a:endParaRPr/>
          </a:p>
        </p:txBody>
      </p:sp>
      <p:sp>
        <p:nvSpPr>
          <p:cNvPr id="304" name="Google Shape;304;p1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18"/>
          <p:cNvPicPr preferRelativeResize="0"/>
          <p:nvPr/>
        </p:nvPicPr>
        <p:blipFill rotWithShape="1">
          <a:blip r:embed="rId3">
            <a:alphaModFix/>
          </a:blip>
          <a:srcRect b="0" l="49360" r="0" t="0"/>
          <a:stretch/>
        </p:blipFill>
        <p:spPr>
          <a:xfrm>
            <a:off x="5125719" y="1558925"/>
            <a:ext cx="3077799" cy="33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8"/>
          <p:cNvSpPr txBox="1"/>
          <p:nvPr>
            <p:ph idx="1" type="body"/>
          </p:nvPr>
        </p:nvSpPr>
        <p:spPr>
          <a:xfrm>
            <a:off x="763100" y="2309925"/>
            <a:ext cx="4022700" cy="3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GND (0V)</a:t>
            </a:r>
            <a:endParaRPr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lphaLcPeriod"/>
            </a:pPr>
            <a:r>
              <a:rPr lang="en" sz="1500">
                <a:solidFill>
                  <a:srgbClr val="000000"/>
                </a:solidFill>
              </a:rPr>
              <a:t>Pin is connected to ground directly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lphaLcPeriod"/>
            </a:pPr>
            <a:r>
              <a:rPr lang="en" sz="1500">
                <a:solidFill>
                  <a:srgbClr val="000000"/>
                </a:solidFill>
              </a:rPr>
              <a:t>Alternately, current flows through path of least resistance, so all of voltage drop is across R2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3.3V - V</a:t>
            </a:r>
            <a:r>
              <a:rPr lang="en" sz="1000">
                <a:solidFill>
                  <a:schemeClr val="dk1"/>
                </a:solidFill>
              </a:rPr>
              <a:t>R2</a:t>
            </a:r>
            <a:r>
              <a:rPr lang="en" sz="1500">
                <a:solidFill>
                  <a:schemeClr val="dk1"/>
                </a:solidFill>
              </a:rPr>
              <a:t> = V</a:t>
            </a:r>
            <a:r>
              <a:rPr lang="en" sz="1000">
                <a:solidFill>
                  <a:schemeClr val="dk1"/>
                </a:solidFill>
              </a:rPr>
              <a:t>pin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lphaLcPeriod"/>
            </a:pPr>
            <a:r>
              <a:rPr lang="en" sz="1500">
                <a:solidFill>
                  <a:srgbClr val="000000"/>
                </a:solidFill>
              </a:rPr>
              <a:t>3.3V - 3.3V = 0V = </a:t>
            </a:r>
            <a:r>
              <a:rPr lang="en" sz="1500">
                <a:solidFill>
                  <a:schemeClr val="dk1"/>
                </a:solidFill>
              </a:rPr>
              <a:t>V</a:t>
            </a:r>
            <a:r>
              <a:rPr lang="en" sz="1000">
                <a:solidFill>
                  <a:schemeClr val="dk1"/>
                </a:solidFill>
              </a:rPr>
              <a:t>pin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7" name="Google Shape;307;p18"/>
          <p:cNvSpPr txBox="1"/>
          <p:nvPr/>
        </p:nvSpPr>
        <p:spPr>
          <a:xfrm>
            <a:off x="5855525" y="1449075"/>
            <a:ext cx="695700" cy="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3.3V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8" name="Google Shape;308;p18"/>
          <p:cNvSpPr txBox="1"/>
          <p:nvPr/>
        </p:nvSpPr>
        <p:spPr>
          <a:xfrm>
            <a:off x="7280725" y="3070850"/>
            <a:ext cx="481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A6D683"/>
                </a:solidFill>
                <a:latin typeface="Chivo"/>
                <a:ea typeface="Chivo"/>
                <a:cs typeface="Chivo"/>
                <a:sym typeface="Chivo"/>
              </a:rPr>
              <a:t>2.</a:t>
            </a:r>
            <a:endParaRPr b="1" i="0" sz="2000" u="none" cap="none" strike="noStrike">
              <a:solidFill>
                <a:srgbClr val="A6D68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6827675" y="1249400"/>
            <a:ext cx="1963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Input pin has very large resistance compared to R2</a:t>
            </a:r>
            <a:endParaRPr b="0" i="0" sz="18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7014225" y="3115525"/>
            <a:ext cx="959400" cy="900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p18"/>
          <p:cNvCxnSpPr>
            <a:endCxn id="310" idx="0"/>
          </p:cNvCxnSpPr>
          <p:nvPr/>
        </p:nvCxnSpPr>
        <p:spPr>
          <a:xfrm flipH="1">
            <a:off x="7493925" y="2541925"/>
            <a:ext cx="349500" cy="57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2" name="Google Shape;312;p18"/>
          <p:cNvCxnSpPr/>
          <p:nvPr/>
        </p:nvCxnSpPr>
        <p:spPr>
          <a:xfrm flipH="1">
            <a:off x="6013950" y="3571125"/>
            <a:ext cx="9000" cy="1074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18"/>
          <p:cNvCxnSpPr>
            <a:endCxn id="310" idx="2"/>
          </p:cNvCxnSpPr>
          <p:nvPr/>
        </p:nvCxnSpPr>
        <p:spPr>
          <a:xfrm flipH="1" rot="10800000">
            <a:off x="6023025" y="3565525"/>
            <a:ext cx="991200" cy="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p18"/>
          <p:cNvSpPr txBox="1"/>
          <p:nvPr/>
        </p:nvSpPr>
        <p:spPr>
          <a:xfrm>
            <a:off x="6023025" y="3257150"/>
            <a:ext cx="5100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0V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 flipH="1">
            <a:off x="5685450" y="1848863"/>
            <a:ext cx="17700" cy="2780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6" name="Google Shape;316;p18"/>
          <p:cNvSpPr txBox="1"/>
          <p:nvPr/>
        </p:nvSpPr>
        <p:spPr>
          <a:xfrm>
            <a:off x="4763425" y="1732275"/>
            <a:ext cx="9594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Chivo"/>
                <a:ea typeface="Chivo"/>
                <a:cs typeface="Chivo"/>
                <a:sym typeface="Chivo"/>
              </a:rPr>
              <a:t>Current</a:t>
            </a:r>
            <a:endParaRPr b="0" i="0" sz="1400" u="none" cap="none" strike="noStrike">
              <a:solidFill>
                <a:srgbClr val="0000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846550" y="1838913"/>
            <a:ext cx="405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rPr>
              <a:t>What voltages are read by the MCU here?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457200" y="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Why do the input pins need to have such a high resistance?</a:t>
            </a:r>
            <a:endParaRPr/>
          </a:p>
        </p:txBody>
      </p:sp>
      <p:sp>
        <p:nvSpPr>
          <p:cNvPr id="323" name="Google Shape;323;p1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100" y="1732252"/>
            <a:ext cx="3542900" cy="25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9"/>
          <p:cNvSpPr txBox="1"/>
          <p:nvPr>
            <p:ph idx="1" type="body"/>
          </p:nvPr>
        </p:nvSpPr>
        <p:spPr>
          <a:xfrm>
            <a:off x="697050" y="1493213"/>
            <a:ext cx="50067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Condensed Light"/>
              <a:buAutoNum type="arabicPeriod"/>
            </a:pPr>
            <a:r>
              <a:rPr b="1" lang="en" sz="2500">
                <a:solidFill>
                  <a:schemeClr val="dk1"/>
                </a:solidFill>
              </a:rPr>
              <a:t>Less current</a:t>
            </a:r>
            <a:r>
              <a:rPr lang="en" sz="2500">
                <a:solidFill>
                  <a:schemeClr val="dk1"/>
                </a:solidFill>
              </a:rPr>
              <a:t> will be drawn to consider voltage as </a:t>
            </a:r>
            <a:r>
              <a:rPr lang="en" sz="2500">
                <a:solidFill>
                  <a:srgbClr val="FF0000"/>
                </a:solidFill>
              </a:rPr>
              <a:t>HIGH</a:t>
            </a:r>
            <a:r>
              <a:rPr lang="en" sz="2500">
                <a:solidFill>
                  <a:schemeClr val="dk1"/>
                </a:solidFill>
              </a:rPr>
              <a:t> or </a:t>
            </a:r>
            <a:r>
              <a:rPr lang="en" sz="2500">
                <a:solidFill>
                  <a:srgbClr val="0000FF"/>
                </a:solidFill>
              </a:rPr>
              <a:t>LOW</a:t>
            </a:r>
            <a:endParaRPr sz="2500">
              <a:solidFill>
                <a:srgbClr val="0000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" sz="2500">
                <a:solidFill>
                  <a:schemeClr val="dk1"/>
                </a:solidFill>
              </a:rPr>
              <a:t>Makes it useful for reading a sensor value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en" sz="2500">
                <a:solidFill>
                  <a:schemeClr val="dk1"/>
                </a:solidFill>
              </a:rPr>
              <a:t>Will drain power if resistance is very low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5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0"/>
          <p:cNvPicPr preferRelativeResize="0"/>
          <p:nvPr/>
        </p:nvPicPr>
        <p:blipFill rotWithShape="1">
          <a:blip r:embed="rId3">
            <a:alphaModFix/>
          </a:blip>
          <a:srcRect b="0" l="15416" r="10535" t="0"/>
          <a:stretch/>
        </p:blipFill>
        <p:spPr>
          <a:xfrm>
            <a:off x="30625" y="2358875"/>
            <a:ext cx="3801701" cy="20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Using Buttons with Arduino</a:t>
            </a:r>
            <a:endParaRPr/>
          </a:p>
        </p:txBody>
      </p:sp>
      <p:sp>
        <p:nvSpPr>
          <p:cNvPr id="332" name="Google Shape;332;p20"/>
          <p:cNvSpPr txBox="1"/>
          <p:nvPr>
            <p:ph idx="1" type="body"/>
          </p:nvPr>
        </p:nvSpPr>
        <p:spPr>
          <a:xfrm>
            <a:off x="4038600" y="1299700"/>
            <a:ext cx="4967400" cy="3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Using analogRead( ) on a pin returns the voltage at that pin, relative to GND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So </a:t>
            </a:r>
            <a:r>
              <a:rPr b="1" lang="en"/>
              <a:t>if the button is not pressed</a:t>
            </a:r>
            <a:r>
              <a:rPr lang="en"/>
              <a:t>, what’s read here?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3" name="Google Shape;333;p2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20"/>
          <p:cNvSpPr txBox="1"/>
          <p:nvPr/>
        </p:nvSpPr>
        <p:spPr>
          <a:xfrm>
            <a:off x="1083775" y="2376300"/>
            <a:ext cx="13059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Open switch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1"/>
          <p:cNvPicPr preferRelativeResize="0"/>
          <p:nvPr/>
        </p:nvPicPr>
        <p:blipFill rotWithShape="1">
          <a:blip r:embed="rId3">
            <a:alphaModFix/>
          </a:blip>
          <a:srcRect b="0" l="15416" r="10535" t="0"/>
          <a:stretch/>
        </p:blipFill>
        <p:spPr>
          <a:xfrm>
            <a:off x="30625" y="2358875"/>
            <a:ext cx="3801701" cy="20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Using Buttons with Arduino</a:t>
            </a:r>
            <a:endParaRPr/>
          </a:p>
        </p:txBody>
      </p:sp>
      <p:sp>
        <p:nvSpPr>
          <p:cNvPr id="341" name="Google Shape;341;p21"/>
          <p:cNvSpPr txBox="1"/>
          <p:nvPr>
            <p:ph idx="1" type="body"/>
          </p:nvPr>
        </p:nvSpPr>
        <p:spPr>
          <a:xfrm>
            <a:off x="4038600" y="1299700"/>
            <a:ext cx="4967400" cy="3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Using analogRead( ) on a pin returns the voltage at that pin, relative to GND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So </a:t>
            </a:r>
            <a:r>
              <a:rPr b="1" lang="en"/>
              <a:t>if the button is not pressed</a:t>
            </a:r>
            <a:r>
              <a:rPr lang="en"/>
              <a:t>, what’s read here?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▰"/>
            </a:pPr>
            <a:r>
              <a:rPr lang="en">
                <a:solidFill>
                  <a:srgbClr val="CC0000"/>
                </a:solidFill>
              </a:rPr>
              <a:t>Random values!</a:t>
            </a:r>
            <a:endParaRPr>
              <a:solidFill>
                <a:srgbClr val="CC0000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▰"/>
            </a:pPr>
            <a:r>
              <a:rPr lang="en">
                <a:solidFill>
                  <a:srgbClr val="000000"/>
                </a:solidFill>
              </a:rPr>
              <a:t>This could break something.</a:t>
            </a:r>
            <a:endParaRPr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▰"/>
            </a:pPr>
            <a:r>
              <a:rPr lang="en">
                <a:solidFill>
                  <a:srgbClr val="008000"/>
                </a:solidFill>
              </a:rPr>
              <a:t>Solution</a:t>
            </a:r>
            <a:r>
              <a:rPr lang="en">
                <a:solidFill>
                  <a:srgbClr val="000000"/>
                </a:solidFill>
              </a:rPr>
              <a:t>: connect it to something!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2" name="Google Shape;342;p2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21"/>
          <p:cNvSpPr txBox="1"/>
          <p:nvPr/>
        </p:nvSpPr>
        <p:spPr>
          <a:xfrm>
            <a:off x="1083775" y="2376300"/>
            <a:ext cx="13059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Open switch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Find a partner!</a:t>
            </a:r>
            <a:endParaRPr/>
          </a:p>
        </p:txBody>
      </p:sp>
      <p:sp>
        <p:nvSpPr>
          <p:cNvPr id="148" name="Google Shape;148;p2"/>
          <p:cNvSpPr txBox="1"/>
          <p:nvPr>
            <p:ph idx="1" type="body"/>
          </p:nvPr>
        </p:nvSpPr>
        <p:spPr>
          <a:xfrm>
            <a:off x="2831275" y="2442700"/>
            <a:ext cx="61308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Find someone to partner up with: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/>
              <a:t>project 4 requires 2 arduinos!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9" name="Google Shape;149;p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500" y="24739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2"/>
          <p:cNvPicPr preferRelativeResize="0"/>
          <p:nvPr/>
        </p:nvPicPr>
        <p:blipFill rotWithShape="1">
          <a:blip r:embed="rId3">
            <a:alphaModFix/>
          </a:blip>
          <a:srcRect b="0" l="15416" r="10535" t="0"/>
          <a:stretch/>
        </p:blipFill>
        <p:spPr>
          <a:xfrm>
            <a:off x="106825" y="2282675"/>
            <a:ext cx="3801701" cy="20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2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Pull-Down Resistors</a:t>
            </a:r>
            <a:endParaRPr/>
          </a:p>
        </p:txBody>
      </p:sp>
      <p:sp>
        <p:nvSpPr>
          <p:cNvPr id="350" name="Google Shape;350;p2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22"/>
          <p:cNvPicPr preferRelativeResize="0"/>
          <p:nvPr/>
        </p:nvPicPr>
        <p:blipFill rotWithShape="1">
          <a:blip r:embed="rId4">
            <a:alphaModFix/>
          </a:blip>
          <a:srcRect b="2267" l="49086" r="20826" t="62419"/>
          <a:stretch/>
        </p:blipFill>
        <p:spPr>
          <a:xfrm>
            <a:off x="1802475" y="3575875"/>
            <a:ext cx="1118151" cy="91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22"/>
          <p:cNvCxnSpPr/>
          <p:nvPr/>
        </p:nvCxnSpPr>
        <p:spPr>
          <a:xfrm rot="10800000">
            <a:off x="2978400" y="3998925"/>
            <a:ext cx="1395000" cy="39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3" name="Google Shape;353;p22"/>
          <p:cNvSpPr txBox="1"/>
          <p:nvPr>
            <p:ph idx="1" type="body"/>
          </p:nvPr>
        </p:nvSpPr>
        <p:spPr>
          <a:xfrm>
            <a:off x="4074125" y="1653050"/>
            <a:ext cx="4967400" cy="3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</a:pPr>
            <a:r>
              <a:rPr lang="en"/>
              <a:t>By adding a </a:t>
            </a:r>
            <a:r>
              <a:rPr b="1" lang="en">
                <a:solidFill>
                  <a:srgbClr val="CC0000"/>
                </a:solidFill>
              </a:rPr>
              <a:t>pull-down resistor</a:t>
            </a:r>
            <a:r>
              <a:rPr lang="en"/>
              <a:t>, the default state of the pin will now be </a:t>
            </a:r>
            <a:r>
              <a:rPr b="1" lang="en"/>
              <a:t>GND</a:t>
            </a:r>
            <a:r>
              <a:rPr lang="en"/>
              <a:t>!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When the button is not pressed, the pin will read </a:t>
            </a:r>
            <a:r>
              <a:rPr b="1" lang="en"/>
              <a:t>LOW</a:t>
            </a:r>
            <a:endParaRPr b="1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▰"/>
            </a:pPr>
            <a:r>
              <a:rPr lang="en"/>
              <a:t>R1 &lt;&lt; R</a:t>
            </a:r>
            <a:r>
              <a:rPr lang="en" sz="1800"/>
              <a:t>pin </a:t>
            </a:r>
            <a:r>
              <a:rPr lang="en"/>
              <a:t>so voltage drop across R1 is negligible</a:t>
            </a:r>
            <a:endParaRPr/>
          </a:p>
        </p:txBody>
      </p:sp>
      <p:sp>
        <p:nvSpPr>
          <p:cNvPr id="354" name="Google Shape;354;p22"/>
          <p:cNvSpPr txBox="1"/>
          <p:nvPr/>
        </p:nvSpPr>
        <p:spPr>
          <a:xfrm>
            <a:off x="1481950" y="3688125"/>
            <a:ext cx="4815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R1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55" name="Google Shape;355;p22"/>
          <p:cNvCxnSpPr/>
          <p:nvPr/>
        </p:nvCxnSpPr>
        <p:spPr>
          <a:xfrm flipH="1">
            <a:off x="1972000" y="3514075"/>
            <a:ext cx="968400" cy="9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6" name="Google Shape;356;p22"/>
          <p:cNvCxnSpPr/>
          <p:nvPr/>
        </p:nvCxnSpPr>
        <p:spPr>
          <a:xfrm>
            <a:off x="2007650" y="3549625"/>
            <a:ext cx="35400" cy="79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7" name="Google Shape;357;p22"/>
          <p:cNvSpPr txBox="1"/>
          <p:nvPr/>
        </p:nvSpPr>
        <p:spPr>
          <a:xfrm>
            <a:off x="5880825" y="1157000"/>
            <a:ext cx="212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Switch is OPEN</a:t>
            </a:r>
            <a:endParaRPr b="1" i="0" sz="20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3"/>
          <p:cNvPicPr preferRelativeResize="0"/>
          <p:nvPr/>
        </p:nvPicPr>
        <p:blipFill rotWithShape="1">
          <a:blip r:embed="rId3">
            <a:alphaModFix/>
          </a:blip>
          <a:srcRect b="0" l="15416" r="10535" t="0"/>
          <a:stretch/>
        </p:blipFill>
        <p:spPr>
          <a:xfrm>
            <a:off x="106825" y="2282675"/>
            <a:ext cx="3801701" cy="20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Pull-Down Resistors</a:t>
            </a:r>
            <a:endParaRPr/>
          </a:p>
        </p:txBody>
      </p:sp>
      <p:sp>
        <p:nvSpPr>
          <p:cNvPr id="364" name="Google Shape;364;p2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23"/>
          <p:cNvPicPr preferRelativeResize="0"/>
          <p:nvPr/>
        </p:nvPicPr>
        <p:blipFill rotWithShape="1">
          <a:blip r:embed="rId4">
            <a:alphaModFix/>
          </a:blip>
          <a:srcRect b="2267" l="49086" r="20826" t="62419"/>
          <a:stretch/>
        </p:blipFill>
        <p:spPr>
          <a:xfrm>
            <a:off x="1802475" y="3575875"/>
            <a:ext cx="1118151" cy="91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23"/>
          <p:cNvCxnSpPr/>
          <p:nvPr/>
        </p:nvCxnSpPr>
        <p:spPr>
          <a:xfrm rot="10800000">
            <a:off x="2978400" y="3998925"/>
            <a:ext cx="1395000" cy="39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7" name="Google Shape;367;p23"/>
          <p:cNvSpPr txBox="1"/>
          <p:nvPr>
            <p:ph idx="1" type="body"/>
          </p:nvPr>
        </p:nvSpPr>
        <p:spPr>
          <a:xfrm>
            <a:off x="4074125" y="1653050"/>
            <a:ext cx="4967400" cy="3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</a:pPr>
            <a:r>
              <a:rPr lang="en"/>
              <a:t>When the switch is closed, current flows from </a:t>
            </a:r>
            <a:endParaRPr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</a:pPr>
            <a:r>
              <a:rPr lang="en"/>
              <a:t>VCC → R1 → GND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Char char="▰"/>
            </a:pPr>
            <a:r>
              <a:rPr lang="en"/>
              <a:t>Since R1 &lt;&lt; R</a:t>
            </a:r>
            <a:r>
              <a:rPr lang="en" sz="1800"/>
              <a:t>pin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Pin will read </a:t>
            </a:r>
            <a:r>
              <a:rPr b="1" lang="en"/>
              <a:t>HIGH </a:t>
            </a:r>
            <a:endParaRPr b="1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Char char="▰"/>
            </a:pPr>
            <a:r>
              <a:rPr lang="en"/>
              <a:t>VCC is directly connected to the pin</a:t>
            </a:r>
            <a:endParaRPr/>
          </a:p>
        </p:txBody>
      </p:sp>
      <p:sp>
        <p:nvSpPr>
          <p:cNvPr id="368" name="Google Shape;368;p23"/>
          <p:cNvSpPr txBox="1"/>
          <p:nvPr/>
        </p:nvSpPr>
        <p:spPr>
          <a:xfrm>
            <a:off x="1481950" y="3688125"/>
            <a:ext cx="4815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R1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69" name="Google Shape;369;p23"/>
          <p:cNvCxnSpPr/>
          <p:nvPr/>
        </p:nvCxnSpPr>
        <p:spPr>
          <a:xfrm>
            <a:off x="461950" y="3375700"/>
            <a:ext cx="15369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0" name="Google Shape;370;p23"/>
          <p:cNvCxnSpPr/>
          <p:nvPr/>
        </p:nvCxnSpPr>
        <p:spPr>
          <a:xfrm>
            <a:off x="2034300" y="3384575"/>
            <a:ext cx="8700" cy="955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1" name="Google Shape;371;p23"/>
          <p:cNvSpPr txBox="1"/>
          <p:nvPr/>
        </p:nvSpPr>
        <p:spPr>
          <a:xfrm>
            <a:off x="5880825" y="1157000"/>
            <a:ext cx="2416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FF"/>
                </a:solidFill>
                <a:latin typeface="Chivo"/>
                <a:ea typeface="Chivo"/>
                <a:cs typeface="Chivo"/>
                <a:sym typeface="Chivo"/>
              </a:rPr>
              <a:t>Switch is CLOSED</a:t>
            </a:r>
            <a:endParaRPr b="1" i="0" sz="2000" u="none" cap="none" strike="noStrike">
              <a:solidFill>
                <a:srgbClr val="0000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72" name="Google Shape;372;p23"/>
          <p:cNvSpPr txBox="1"/>
          <p:nvPr/>
        </p:nvSpPr>
        <p:spPr>
          <a:xfrm>
            <a:off x="382000" y="2949300"/>
            <a:ext cx="9861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Chivo"/>
                <a:ea typeface="Chivo"/>
                <a:cs typeface="Chivo"/>
                <a:sym typeface="Chivo"/>
              </a:rPr>
              <a:t>Current</a:t>
            </a:r>
            <a:endParaRPr b="0" i="0" sz="1400" u="none" cap="none" strike="noStrike">
              <a:solidFill>
                <a:srgbClr val="0000FF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Pull-Up Resistors</a:t>
            </a:r>
            <a:endParaRPr/>
          </a:p>
        </p:txBody>
      </p:sp>
      <p:sp>
        <p:nvSpPr>
          <p:cNvPr id="378" name="Google Shape;378;p2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24"/>
          <p:cNvSpPr txBox="1"/>
          <p:nvPr>
            <p:ph idx="1" type="body"/>
          </p:nvPr>
        </p:nvSpPr>
        <p:spPr>
          <a:xfrm>
            <a:off x="4343400" y="2061700"/>
            <a:ext cx="4693800" cy="3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2400"/>
              <a:buChar char="▰"/>
            </a:pPr>
            <a:r>
              <a:rPr lang="en"/>
              <a:t>Similarly, a </a:t>
            </a:r>
            <a:r>
              <a:rPr b="1" lang="en">
                <a:solidFill>
                  <a:srgbClr val="CC0000"/>
                </a:solidFill>
              </a:rPr>
              <a:t>pull-up resistor </a:t>
            </a:r>
            <a:r>
              <a:rPr lang="en"/>
              <a:t>makes the default state of a pin </a:t>
            </a:r>
            <a:r>
              <a:rPr b="1" lang="en">
                <a:solidFill>
                  <a:srgbClr val="CC0000"/>
                </a:solidFill>
              </a:rPr>
              <a:t>HIGH </a:t>
            </a:r>
            <a:r>
              <a:rPr lang="en">
                <a:solidFill>
                  <a:srgbClr val="000000"/>
                </a:solidFill>
              </a:rPr>
              <a:t>and when pressed, pin state will be </a:t>
            </a:r>
            <a:r>
              <a:rPr b="1" lang="en">
                <a:solidFill>
                  <a:srgbClr val="CC0000"/>
                </a:solidFill>
              </a:rPr>
              <a:t>LOW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6D683"/>
              </a:buClr>
              <a:buSzPts val="2400"/>
              <a:buChar char="▰"/>
            </a:pPr>
            <a:r>
              <a:rPr lang="en">
                <a:solidFill>
                  <a:srgbClr val="000000"/>
                </a:solidFill>
              </a:rPr>
              <a:t>Use one of these when working with buttons and MCUs!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80" name="Google Shape;3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72750"/>
            <a:ext cx="3678024" cy="25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>
            <p:ph type="title"/>
          </p:nvPr>
        </p:nvSpPr>
        <p:spPr>
          <a:xfrm>
            <a:off x="457200" y="-168875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Choosing a Pull-Up/ Pull-Down Resistor value </a:t>
            </a:r>
            <a:endParaRPr/>
          </a:p>
        </p:txBody>
      </p:sp>
      <p:sp>
        <p:nvSpPr>
          <p:cNvPr id="386" name="Google Shape;386;p2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25"/>
          <p:cNvSpPr txBox="1"/>
          <p:nvPr>
            <p:ph idx="1" type="body"/>
          </p:nvPr>
        </p:nvSpPr>
        <p:spPr>
          <a:xfrm>
            <a:off x="4325625" y="1528300"/>
            <a:ext cx="4693800" cy="3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Char char="▰"/>
            </a:pPr>
            <a:r>
              <a:rPr lang="en"/>
              <a:t>Rule of thumb</a:t>
            </a:r>
            <a:endParaRPr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▰"/>
            </a:pPr>
            <a:r>
              <a:rPr lang="en"/>
              <a:t>1/10 of input resistance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2400"/>
              <a:buChar char="▰"/>
            </a:pPr>
            <a:r>
              <a:rPr lang="en"/>
              <a:t>If you want to calculate the exact resistor value, refer to this:</a:t>
            </a:r>
            <a:endParaRPr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▰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https://docs.google.com/document/d/1VhyNxWdOgFwMU53riI1OzfsRg7GCDxjPxRm-IMI6WfM/edit?usp=sharing</a:t>
            </a:r>
            <a:endParaRPr sz="1500"/>
          </a:p>
        </p:txBody>
      </p:sp>
      <p:pic>
        <p:nvPicPr>
          <p:cNvPr id="388" name="Google Shape;38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172750"/>
            <a:ext cx="3678024" cy="25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Button Debouncing</a:t>
            </a:r>
            <a:endParaRPr/>
          </a:p>
        </p:txBody>
      </p:sp>
      <p:sp>
        <p:nvSpPr>
          <p:cNvPr id="394" name="Google Shape;394;p26"/>
          <p:cNvSpPr txBox="1"/>
          <p:nvPr>
            <p:ph idx="1" type="body"/>
          </p:nvPr>
        </p:nvSpPr>
        <p:spPr>
          <a:xfrm>
            <a:off x="5035175" y="1375900"/>
            <a:ext cx="38040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When you press a button, it bounces slightly due to its internal springs, creating an </a:t>
            </a:r>
            <a:r>
              <a:rPr b="1" lang="en" sz="1800"/>
              <a:t>unstable signal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Voltage rapidly bounces between HIGH and LOW</a:t>
            </a:r>
            <a:endParaRPr sz="1800"/>
          </a:p>
        </p:txBody>
      </p:sp>
      <p:sp>
        <p:nvSpPr>
          <p:cNvPr id="395" name="Google Shape;395;p2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26"/>
          <p:cNvPicPr preferRelativeResize="0"/>
          <p:nvPr/>
        </p:nvPicPr>
        <p:blipFill rotWithShape="1">
          <a:blip r:embed="rId3">
            <a:alphaModFix/>
          </a:blip>
          <a:srcRect b="20064" l="0" r="16408" t="20669"/>
          <a:stretch/>
        </p:blipFill>
        <p:spPr>
          <a:xfrm>
            <a:off x="259225" y="2171277"/>
            <a:ext cx="4365750" cy="24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258" y="3423420"/>
            <a:ext cx="1385025" cy="12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25" y="2371188"/>
            <a:ext cx="4055875" cy="2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Button Debouncing</a:t>
            </a:r>
            <a:endParaRPr/>
          </a:p>
        </p:txBody>
      </p:sp>
      <p:sp>
        <p:nvSpPr>
          <p:cNvPr id="404" name="Google Shape;404;p27"/>
          <p:cNvSpPr txBox="1"/>
          <p:nvPr>
            <p:ph idx="1" type="body"/>
          </p:nvPr>
        </p:nvSpPr>
        <p:spPr>
          <a:xfrm>
            <a:off x="4346750" y="1360025"/>
            <a:ext cx="46764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In order to correct for this, we can add a debouncing element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We can add a </a:t>
            </a:r>
            <a:r>
              <a:rPr b="1" lang="en" sz="2000"/>
              <a:t>capacitor!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Capacitors take </a:t>
            </a:r>
            <a:r>
              <a:rPr b="1" lang="en" sz="2000"/>
              <a:t>time</a:t>
            </a:r>
            <a:r>
              <a:rPr lang="en" sz="2000"/>
              <a:t> to charge/discharge, so it prevents rapid voltage changes from the bouncing switch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Voltage across capacitor is hard to change immediately unless in parallel  </a:t>
            </a:r>
            <a:endParaRPr sz="2000"/>
          </a:p>
        </p:txBody>
      </p:sp>
      <p:sp>
        <p:nvSpPr>
          <p:cNvPr id="405" name="Google Shape;405;p2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6" name="Google Shape;406;p27"/>
          <p:cNvCxnSpPr/>
          <p:nvPr/>
        </p:nvCxnSpPr>
        <p:spPr>
          <a:xfrm rot="10800000">
            <a:off x="2984025" y="3816250"/>
            <a:ext cx="631500" cy="555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7" name="Google Shape;407;p27"/>
          <p:cNvSpPr txBox="1"/>
          <p:nvPr/>
        </p:nvSpPr>
        <p:spPr>
          <a:xfrm>
            <a:off x="3193125" y="2715875"/>
            <a:ext cx="1098900" cy="29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Input Pin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25" y="2371188"/>
            <a:ext cx="4055875" cy="2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Button Debouncing - Step by Step</a:t>
            </a:r>
            <a:endParaRPr/>
          </a:p>
        </p:txBody>
      </p:sp>
      <p:sp>
        <p:nvSpPr>
          <p:cNvPr id="414" name="Google Shape;414;p28"/>
          <p:cNvSpPr txBox="1"/>
          <p:nvPr>
            <p:ph idx="1" type="body"/>
          </p:nvPr>
        </p:nvSpPr>
        <p:spPr>
          <a:xfrm>
            <a:off x="4373400" y="1909300"/>
            <a:ext cx="46764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200"/>
              <a:buAutoNum type="arabicPeriod"/>
            </a:pPr>
            <a:r>
              <a:rPr lang="en" sz="2200"/>
              <a:t>Due to the </a:t>
            </a:r>
            <a:r>
              <a:rPr b="1" lang="en" sz="2200">
                <a:solidFill>
                  <a:srgbClr val="CC0000"/>
                </a:solidFill>
              </a:rPr>
              <a:t>pull-up resistor</a:t>
            </a:r>
            <a:r>
              <a:rPr lang="en" sz="2200"/>
              <a:t>, the default state of the pin is </a:t>
            </a:r>
            <a:r>
              <a:rPr b="1" lang="en" sz="2200">
                <a:solidFill>
                  <a:srgbClr val="CC0000"/>
                </a:solidFill>
              </a:rPr>
              <a:t>3.3V</a:t>
            </a:r>
            <a:endParaRPr b="1" sz="2200">
              <a:solidFill>
                <a:srgbClr val="CC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22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When the button is open for a long time, the capacitor is fully charged and acts like it’s not there.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415" name="Google Shape;415;p2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28"/>
          <p:cNvSpPr txBox="1"/>
          <p:nvPr/>
        </p:nvSpPr>
        <p:spPr>
          <a:xfrm>
            <a:off x="3193125" y="2715875"/>
            <a:ext cx="1098900" cy="29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Input Pin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417" name="Google Shape;417;p28"/>
          <p:cNvCxnSpPr/>
          <p:nvPr/>
        </p:nvCxnSpPr>
        <p:spPr>
          <a:xfrm flipH="1">
            <a:off x="1344225" y="2199025"/>
            <a:ext cx="494700" cy="59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8" name="Google Shape;418;p28"/>
          <p:cNvSpPr txBox="1"/>
          <p:nvPr/>
        </p:nvSpPr>
        <p:spPr>
          <a:xfrm>
            <a:off x="3531875" y="2899750"/>
            <a:ext cx="646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3.3V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419" name="Google Shape;419;p28"/>
          <p:cNvCxnSpPr/>
          <p:nvPr/>
        </p:nvCxnSpPr>
        <p:spPr>
          <a:xfrm>
            <a:off x="2611600" y="3098650"/>
            <a:ext cx="9000" cy="1137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0" name="Google Shape;420;p28"/>
          <p:cNvCxnSpPr/>
          <p:nvPr/>
        </p:nvCxnSpPr>
        <p:spPr>
          <a:xfrm>
            <a:off x="426400" y="2585075"/>
            <a:ext cx="2185200" cy="5064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25" y="2371188"/>
            <a:ext cx="4055875" cy="2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9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Button Debouncing - Step by Step</a:t>
            </a:r>
            <a:endParaRPr/>
          </a:p>
        </p:txBody>
      </p:sp>
      <p:sp>
        <p:nvSpPr>
          <p:cNvPr id="427" name="Google Shape;427;p29"/>
          <p:cNvSpPr txBox="1"/>
          <p:nvPr>
            <p:ph idx="1" type="body"/>
          </p:nvPr>
        </p:nvSpPr>
        <p:spPr>
          <a:xfrm>
            <a:off x="4373400" y="1909300"/>
            <a:ext cx="46764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200"/>
              <a:buAutoNum type="arabicPeriod"/>
            </a:pPr>
            <a:r>
              <a:rPr lang="en" sz="2200"/>
              <a:t>Due to the </a:t>
            </a:r>
            <a:r>
              <a:rPr b="1" lang="en" sz="2200">
                <a:solidFill>
                  <a:srgbClr val="CC0000"/>
                </a:solidFill>
              </a:rPr>
              <a:t>pull-up resistor</a:t>
            </a:r>
            <a:r>
              <a:rPr lang="en" sz="2200"/>
              <a:t>, the default state of the pin is </a:t>
            </a:r>
            <a:r>
              <a:rPr b="1" lang="en" sz="2200">
                <a:solidFill>
                  <a:srgbClr val="CC0000"/>
                </a:solidFill>
              </a:rPr>
              <a:t>3.3V</a:t>
            </a:r>
            <a:endParaRPr b="1" sz="2200">
              <a:solidFill>
                <a:srgbClr val="CC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22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When the button is </a:t>
            </a:r>
            <a:r>
              <a:rPr b="1" lang="en" sz="2200">
                <a:solidFill>
                  <a:srgbClr val="000000"/>
                </a:solidFill>
              </a:rPr>
              <a:t>open for a long time</a:t>
            </a:r>
            <a:r>
              <a:rPr lang="en" sz="2200">
                <a:solidFill>
                  <a:srgbClr val="000000"/>
                </a:solidFill>
              </a:rPr>
              <a:t>, the capacitor is fully charged and </a:t>
            </a:r>
            <a:r>
              <a:rPr b="1" lang="en" sz="2200">
                <a:solidFill>
                  <a:srgbClr val="000000"/>
                </a:solidFill>
              </a:rPr>
              <a:t>acts like it’s not there (open)</a:t>
            </a:r>
            <a:r>
              <a:rPr lang="en" sz="2200">
                <a:solidFill>
                  <a:srgbClr val="000000"/>
                </a:solidFill>
              </a:rPr>
              <a:t>.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428" name="Google Shape;428;p2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29"/>
          <p:cNvSpPr txBox="1"/>
          <p:nvPr/>
        </p:nvSpPr>
        <p:spPr>
          <a:xfrm>
            <a:off x="3193125" y="2715875"/>
            <a:ext cx="1098900" cy="29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Input Pin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30" name="Google Shape;430;p29"/>
          <p:cNvSpPr/>
          <p:nvPr/>
        </p:nvSpPr>
        <p:spPr>
          <a:xfrm>
            <a:off x="2509800" y="3548275"/>
            <a:ext cx="214500" cy="358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9"/>
          <p:cNvSpPr txBox="1"/>
          <p:nvPr/>
        </p:nvSpPr>
        <p:spPr>
          <a:xfrm>
            <a:off x="3531875" y="2899750"/>
            <a:ext cx="646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3.3V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25" y="2371188"/>
            <a:ext cx="4055875" cy="2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Button Debouncing - Step by Step</a:t>
            </a:r>
            <a:endParaRPr/>
          </a:p>
        </p:txBody>
      </p:sp>
      <p:sp>
        <p:nvSpPr>
          <p:cNvPr id="438" name="Google Shape;438;p3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30"/>
          <p:cNvSpPr txBox="1"/>
          <p:nvPr/>
        </p:nvSpPr>
        <p:spPr>
          <a:xfrm>
            <a:off x="3193125" y="2715875"/>
            <a:ext cx="1098900" cy="29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Input Pin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40" name="Google Shape;440;p30"/>
          <p:cNvSpPr txBox="1"/>
          <p:nvPr/>
        </p:nvSpPr>
        <p:spPr>
          <a:xfrm>
            <a:off x="3531875" y="2899750"/>
            <a:ext cx="646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    0V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41" name="Google Shape;441;p30"/>
          <p:cNvSpPr/>
          <p:nvPr/>
        </p:nvSpPr>
        <p:spPr>
          <a:xfrm>
            <a:off x="1615275" y="3588850"/>
            <a:ext cx="481500" cy="2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0"/>
          <p:cNvSpPr/>
          <p:nvPr/>
        </p:nvSpPr>
        <p:spPr>
          <a:xfrm>
            <a:off x="1918425" y="3792600"/>
            <a:ext cx="357000" cy="19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30"/>
          <p:cNvCxnSpPr/>
          <p:nvPr/>
        </p:nvCxnSpPr>
        <p:spPr>
          <a:xfrm flipH="1">
            <a:off x="1793850" y="3554050"/>
            <a:ext cx="7800" cy="31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p30"/>
          <p:cNvCxnSpPr/>
          <p:nvPr/>
        </p:nvCxnSpPr>
        <p:spPr>
          <a:xfrm>
            <a:off x="1060850" y="3696900"/>
            <a:ext cx="547800" cy="1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5" name="Google Shape;445;p30"/>
          <p:cNvSpPr txBox="1"/>
          <p:nvPr>
            <p:ph idx="1" type="body"/>
          </p:nvPr>
        </p:nvSpPr>
        <p:spPr>
          <a:xfrm>
            <a:off x="4144800" y="1528300"/>
            <a:ext cx="4831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200"/>
              <a:buAutoNum type="arabicPeriod" startAt="3"/>
            </a:pPr>
            <a:r>
              <a:rPr lang="en" sz="2200">
                <a:solidFill>
                  <a:srgbClr val="000000"/>
                </a:solidFill>
              </a:rPr>
              <a:t>When the button is pressed, the pin will immediately read </a:t>
            </a:r>
            <a:r>
              <a:rPr b="1" lang="en" sz="2200">
                <a:solidFill>
                  <a:srgbClr val="000000"/>
                </a:solidFill>
              </a:rPr>
              <a:t>GND</a:t>
            </a:r>
            <a:endParaRPr b="1"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446" name="Google Shape;446;p30"/>
          <p:cNvSpPr/>
          <p:nvPr/>
        </p:nvSpPr>
        <p:spPr>
          <a:xfrm>
            <a:off x="1634550" y="2780500"/>
            <a:ext cx="1581300" cy="18744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0"/>
          <p:cNvSpPr txBox="1"/>
          <p:nvPr/>
        </p:nvSpPr>
        <p:spPr>
          <a:xfrm>
            <a:off x="1513175" y="1755550"/>
            <a:ext cx="2105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900FF"/>
                </a:solidFill>
                <a:latin typeface="Chivo"/>
                <a:ea typeface="Chivo"/>
                <a:cs typeface="Chivo"/>
                <a:sym typeface="Chivo"/>
              </a:rPr>
              <a:t>Capacitor and wire(0V) in parallel so voltages are the same! Or just shorting capacitor</a:t>
            </a:r>
            <a:endParaRPr b="0" i="0" sz="1400" u="none" cap="none" strike="noStrike">
              <a:solidFill>
                <a:srgbClr val="9900FF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1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Button Debouncing - Step by Step</a:t>
            </a:r>
            <a:endParaRPr/>
          </a:p>
        </p:txBody>
      </p:sp>
      <p:sp>
        <p:nvSpPr>
          <p:cNvPr id="453" name="Google Shape;453;p3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25" y="2371188"/>
            <a:ext cx="4055875" cy="2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1"/>
          <p:cNvSpPr txBox="1"/>
          <p:nvPr/>
        </p:nvSpPr>
        <p:spPr>
          <a:xfrm>
            <a:off x="3193125" y="2715875"/>
            <a:ext cx="1098900" cy="29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Input Pin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56" name="Google Shape;456;p31"/>
          <p:cNvSpPr txBox="1"/>
          <p:nvPr/>
        </p:nvSpPr>
        <p:spPr>
          <a:xfrm>
            <a:off x="3000375" y="2899750"/>
            <a:ext cx="11778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0-3.3V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(gradual increase)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57" name="Google Shape;457;p31"/>
          <p:cNvSpPr txBox="1"/>
          <p:nvPr>
            <p:ph idx="1" type="body"/>
          </p:nvPr>
        </p:nvSpPr>
        <p:spPr>
          <a:xfrm>
            <a:off x="4144800" y="1528300"/>
            <a:ext cx="4831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200"/>
              <a:buAutoNum type="arabicPeriod" startAt="3"/>
            </a:pPr>
            <a:r>
              <a:rPr lang="en" sz="2200">
                <a:solidFill>
                  <a:srgbClr val="000000"/>
                </a:solidFill>
              </a:rPr>
              <a:t>When the button is pressed, the pin will immediately read </a:t>
            </a:r>
            <a:r>
              <a:rPr b="1" lang="en" sz="2200">
                <a:solidFill>
                  <a:srgbClr val="000000"/>
                </a:solidFill>
              </a:rPr>
              <a:t>GND</a:t>
            </a:r>
            <a:endParaRPr b="1"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2200"/>
              <a:buAutoNum type="arabicPeriod" startAt="3"/>
            </a:pPr>
            <a:r>
              <a:rPr lang="en" sz="2200">
                <a:solidFill>
                  <a:srgbClr val="000000"/>
                </a:solidFill>
              </a:rPr>
              <a:t>When the button is released, the capacitor will gradually fill with charge until it matches </a:t>
            </a:r>
            <a:r>
              <a:rPr b="1" lang="en" sz="2200">
                <a:solidFill>
                  <a:srgbClr val="CC0000"/>
                </a:solidFill>
              </a:rPr>
              <a:t>3.3V</a:t>
            </a:r>
            <a:r>
              <a:rPr lang="en" sz="2200">
                <a:solidFill>
                  <a:srgbClr val="000000"/>
                </a:solidFill>
              </a:rPr>
              <a:t>.</a:t>
            </a:r>
            <a:r>
              <a:rPr b="1" lang="en" sz="2200">
                <a:solidFill>
                  <a:srgbClr val="000000"/>
                </a:solidFill>
              </a:rPr>
              <a:t> </a:t>
            </a:r>
            <a:r>
              <a:rPr lang="en" sz="2200">
                <a:solidFill>
                  <a:srgbClr val="000000"/>
                </a:solidFill>
              </a:rPr>
              <a:t>The pin will also read this increasing voltage.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458" name="Google Shape;458;p31"/>
          <p:cNvSpPr txBox="1"/>
          <p:nvPr/>
        </p:nvSpPr>
        <p:spPr>
          <a:xfrm>
            <a:off x="3725475" y="4150750"/>
            <a:ext cx="5411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*If the switch starts bouncing, the capacitor will only discharge a small amount. Thus, the input pin won’t switch between LOW and HIGH</a:t>
            </a:r>
            <a:endParaRPr b="1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Communication Protocols</a:t>
            </a:r>
            <a:endParaRPr/>
          </a:p>
        </p:txBody>
      </p:sp>
      <p:sp>
        <p:nvSpPr>
          <p:cNvPr id="156" name="Google Shape;156;p5"/>
          <p:cNvSpPr txBox="1"/>
          <p:nvPr>
            <p:ph idx="1" type="body"/>
          </p:nvPr>
        </p:nvSpPr>
        <p:spPr>
          <a:xfrm>
            <a:off x="3688400" y="2089850"/>
            <a:ext cx="5348100" cy="27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Defined as sending signals from one source to another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Needed for systems of many electronics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Various different standardized communication protocols for different purposes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/>
          </a:p>
        </p:txBody>
      </p:sp>
      <p:sp>
        <p:nvSpPr>
          <p:cNvPr id="157" name="Google Shape;157;p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23" y="2445450"/>
            <a:ext cx="3160177" cy="18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Button Debouncing - Step by Step</a:t>
            </a:r>
            <a:endParaRPr/>
          </a:p>
        </p:txBody>
      </p:sp>
      <p:sp>
        <p:nvSpPr>
          <p:cNvPr id="464" name="Google Shape;464;p3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25" y="2371188"/>
            <a:ext cx="4055875" cy="2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2"/>
          <p:cNvSpPr txBox="1"/>
          <p:nvPr/>
        </p:nvSpPr>
        <p:spPr>
          <a:xfrm>
            <a:off x="3193125" y="2715875"/>
            <a:ext cx="1098900" cy="29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Input Pin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67" name="Google Shape;467;p32"/>
          <p:cNvSpPr txBox="1"/>
          <p:nvPr/>
        </p:nvSpPr>
        <p:spPr>
          <a:xfrm>
            <a:off x="3000375" y="2899750"/>
            <a:ext cx="11778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3.3V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68" name="Google Shape;468;p32"/>
          <p:cNvSpPr txBox="1"/>
          <p:nvPr>
            <p:ph idx="1" type="body"/>
          </p:nvPr>
        </p:nvSpPr>
        <p:spPr>
          <a:xfrm>
            <a:off x="4144800" y="1528300"/>
            <a:ext cx="4831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200"/>
              <a:buAutoNum type="arabicPeriod" startAt="3"/>
            </a:pPr>
            <a:r>
              <a:rPr lang="en" sz="2200">
                <a:solidFill>
                  <a:srgbClr val="000000"/>
                </a:solidFill>
              </a:rPr>
              <a:t>When the button is pressed, the pin will immediately read </a:t>
            </a:r>
            <a:r>
              <a:rPr b="1" lang="en" sz="2200">
                <a:solidFill>
                  <a:srgbClr val="000000"/>
                </a:solidFill>
              </a:rPr>
              <a:t>GND</a:t>
            </a:r>
            <a:endParaRPr b="1"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2200"/>
              <a:buAutoNum type="arabicPeriod" startAt="3"/>
            </a:pPr>
            <a:r>
              <a:rPr lang="en" sz="2200">
                <a:solidFill>
                  <a:srgbClr val="000000"/>
                </a:solidFill>
              </a:rPr>
              <a:t>When the button is released, the capacitor will gradually fill with charge until it matches </a:t>
            </a:r>
            <a:r>
              <a:rPr b="1" lang="en" sz="2200">
                <a:solidFill>
                  <a:srgbClr val="CC0000"/>
                </a:solidFill>
              </a:rPr>
              <a:t>3.3V</a:t>
            </a:r>
            <a:r>
              <a:rPr lang="en" sz="2200">
                <a:solidFill>
                  <a:srgbClr val="000000"/>
                </a:solidFill>
              </a:rPr>
              <a:t>.</a:t>
            </a:r>
            <a:r>
              <a:rPr b="1" lang="en" sz="2200">
                <a:solidFill>
                  <a:srgbClr val="000000"/>
                </a:solidFill>
              </a:rPr>
              <a:t> </a:t>
            </a:r>
            <a:r>
              <a:rPr lang="en" sz="2200">
                <a:solidFill>
                  <a:srgbClr val="000000"/>
                </a:solidFill>
              </a:rPr>
              <a:t>The pin will also read this increasing voltage.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2200"/>
              <a:buAutoNum type="arabicPeriod" startAt="3"/>
            </a:pPr>
            <a:r>
              <a:rPr lang="en" sz="2200">
                <a:solidFill>
                  <a:srgbClr val="000000"/>
                </a:solidFill>
              </a:rPr>
              <a:t>When the cap is fully charged, it once again acts like it’s not there.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469" name="Google Shape;469;p32"/>
          <p:cNvSpPr/>
          <p:nvPr/>
        </p:nvSpPr>
        <p:spPr>
          <a:xfrm>
            <a:off x="2509800" y="3548275"/>
            <a:ext cx="214500" cy="358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Button Debouncing </a:t>
            </a:r>
            <a:endParaRPr/>
          </a:p>
        </p:txBody>
      </p:sp>
      <p:sp>
        <p:nvSpPr>
          <p:cNvPr id="475" name="Google Shape;475;p3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b="5757" l="8391" r="12218" t="0"/>
          <a:stretch/>
        </p:blipFill>
        <p:spPr>
          <a:xfrm>
            <a:off x="5454250" y="1129625"/>
            <a:ext cx="3326924" cy="23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275" y="1292088"/>
            <a:ext cx="3678550" cy="22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3"/>
          <p:cNvSpPr txBox="1"/>
          <p:nvPr/>
        </p:nvSpPr>
        <p:spPr>
          <a:xfrm>
            <a:off x="4411275" y="2038350"/>
            <a:ext cx="977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CC0000"/>
                </a:solidFill>
                <a:latin typeface="Chivo"/>
                <a:ea typeface="Chivo"/>
                <a:cs typeface="Chivo"/>
                <a:sym typeface="Chivo"/>
              </a:rPr>
              <a:t>VS</a:t>
            </a:r>
            <a:endParaRPr b="1" i="0" sz="3000" u="none" cap="none" strike="noStrike">
              <a:solidFill>
                <a:srgbClr val="CC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79" name="Google Shape;479;p33"/>
          <p:cNvSpPr txBox="1"/>
          <p:nvPr/>
        </p:nvSpPr>
        <p:spPr>
          <a:xfrm>
            <a:off x="1029650" y="3389725"/>
            <a:ext cx="25098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Not Debounced</a:t>
            </a:r>
            <a:endParaRPr b="0" i="0" sz="2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80" name="Google Shape;480;p33"/>
          <p:cNvSpPr txBox="1"/>
          <p:nvPr/>
        </p:nvSpPr>
        <p:spPr>
          <a:xfrm>
            <a:off x="6110463" y="3389725"/>
            <a:ext cx="2014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Debounced</a:t>
            </a:r>
            <a:endParaRPr b="1" i="0" sz="2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81" name="Google Shape;481;p33"/>
          <p:cNvSpPr txBox="1"/>
          <p:nvPr>
            <p:ph idx="1" type="body"/>
          </p:nvPr>
        </p:nvSpPr>
        <p:spPr>
          <a:xfrm>
            <a:off x="740725" y="4195525"/>
            <a:ext cx="8271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Button debouncing can utilize either pull-down or pull-up resistors!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ec1ec56c4_0_2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geec1ec56c4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566738"/>
            <a:ext cx="5791200" cy="4010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eb69921ad_0_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Aight, so it’s debounced!...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Right?</a:t>
            </a:r>
            <a:endParaRPr/>
          </a:p>
        </p:txBody>
      </p:sp>
      <p:sp>
        <p:nvSpPr>
          <p:cNvPr id="493" name="Google Shape;493;geeb69921ad_0_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geeb69921ad_0_0"/>
          <p:cNvPicPr preferRelativeResize="0"/>
          <p:nvPr/>
        </p:nvPicPr>
        <p:blipFill rotWithShape="1">
          <a:blip r:embed="rId3">
            <a:alphaModFix/>
          </a:blip>
          <a:srcRect b="5758" l="8391" r="12218" t="0"/>
          <a:stretch/>
        </p:blipFill>
        <p:spPr>
          <a:xfrm>
            <a:off x="740725" y="1467125"/>
            <a:ext cx="3326924" cy="23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eeb69921ad_0_0"/>
          <p:cNvSpPr txBox="1"/>
          <p:nvPr/>
        </p:nvSpPr>
        <p:spPr>
          <a:xfrm>
            <a:off x="1396938" y="3727225"/>
            <a:ext cx="2014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Debounced</a:t>
            </a:r>
            <a:endParaRPr b="1" i="0" sz="2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6" name="Google Shape;496;geeb69921ad_0_0"/>
          <p:cNvSpPr txBox="1"/>
          <p:nvPr/>
        </p:nvSpPr>
        <p:spPr>
          <a:xfrm>
            <a:off x="4383675" y="1467125"/>
            <a:ext cx="453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hivo"/>
                <a:ea typeface="Chivo"/>
                <a:cs typeface="Chivo"/>
                <a:sym typeface="Chivo"/>
              </a:rPr>
              <a:t>That’s </a:t>
            </a:r>
            <a:r>
              <a:rPr lang="en" sz="1800">
                <a:latin typeface="Chivo"/>
                <a:ea typeface="Chivo"/>
                <a:cs typeface="Chivo"/>
                <a:sym typeface="Chivo"/>
              </a:rPr>
              <a:t>everything</a:t>
            </a:r>
            <a:r>
              <a:rPr lang="en" sz="1800">
                <a:latin typeface="Chivo"/>
                <a:ea typeface="Chivo"/>
                <a:cs typeface="Chivo"/>
                <a:sym typeface="Chivo"/>
              </a:rPr>
              <a:t> IEEE UCLA has for push button debouncing...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97" name="Google Shape;497;geeb69921ad_0_0"/>
          <p:cNvSpPr txBox="1"/>
          <p:nvPr/>
        </p:nvSpPr>
        <p:spPr>
          <a:xfrm>
            <a:off x="4734400" y="2405625"/>
            <a:ext cx="408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hivo"/>
                <a:ea typeface="Chivo"/>
                <a:cs typeface="Chivo"/>
                <a:sym typeface="Chivo"/>
              </a:rPr>
              <a:t>What’s wrong with this?</a:t>
            </a:r>
            <a:endParaRPr b="1" sz="2000"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498" name="Google Shape;498;geeb69921ad_0_0"/>
          <p:cNvCxnSpPr>
            <a:stCxn id="497" idx="1"/>
          </p:cNvCxnSpPr>
          <p:nvPr/>
        </p:nvCxnSpPr>
        <p:spPr>
          <a:xfrm rot="10800000">
            <a:off x="4091500" y="2308725"/>
            <a:ext cx="642900" cy="3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9" name="Google Shape;499;geeb69921a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549" y="2978725"/>
            <a:ext cx="3451273" cy="1940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ec1ec56c4_0_4"/>
          <p:cNvSpPr txBox="1"/>
          <p:nvPr>
            <p:ph type="title"/>
          </p:nvPr>
        </p:nvSpPr>
        <p:spPr>
          <a:xfrm>
            <a:off x="457200" y="-100"/>
            <a:ext cx="5486400" cy="153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only half debounced :[</a:t>
            </a:r>
            <a:endParaRPr/>
          </a:p>
        </p:txBody>
      </p:sp>
      <p:sp>
        <p:nvSpPr>
          <p:cNvPr id="505" name="Google Shape;505;geec1ec56c4_0_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geec1ec56c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25" y="1216600"/>
            <a:ext cx="4001597" cy="3024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geec1ec56c4_0_4"/>
          <p:cNvSpPr txBox="1"/>
          <p:nvPr/>
        </p:nvSpPr>
        <p:spPr>
          <a:xfrm>
            <a:off x="324425" y="4241000"/>
            <a:ext cx="387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From ESE 280: hardware debouncing, lab 6 (Prof. Short)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08" name="Google Shape;508;geec1ec56c4_0_4"/>
          <p:cNvSpPr txBox="1"/>
          <p:nvPr/>
        </p:nvSpPr>
        <p:spPr>
          <a:xfrm>
            <a:off x="5036325" y="1306950"/>
            <a:ext cx="36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hivo"/>
                <a:ea typeface="Chivo"/>
                <a:cs typeface="Chivo"/>
                <a:sym typeface="Chivo"/>
              </a:rPr>
              <a:t>Ideal oscilloscope screenshot</a:t>
            </a:r>
            <a:endParaRPr b="1" sz="1800"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509" name="Google Shape;509;geec1ec56c4_0_4"/>
          <p:cNvCxnSpPr>
            <a:stCxn id="508" idx="1"/>
          </p:cNvCxnSpPr>
          <p:nvPr/>
        </p:nvCxnSpPr>
        <p:spPr>
          <a:xfrm flipH="1">
            <a:off x="4334925" y="1537800"/>
            <a:ext cx="701400" cy="3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0" name="Google Shape;510;geec1ec56c4_0_4"/>
          <p:cNvSpPr txBox="1"/>
          <p:nvPr/>
        </p:nvSpPr>
        <p:spPr>
          <a:xfrm>
            <a:off x="4627225" y="1992175"/>
            <a:ext cx="424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hivo"/>
              <a:buChar char="-"/>
            </a:pPr>
            <a:r>
              <a:rPr lang="en" sz="1800">
                <a:latin typeface="Chivo"/>
                <a:ea typeface="Chivo"/>
                <a:cs typeface="Chivo"/>
                <a:sym typeface="Chivo"/>
              </a:rPr>
              <a:t>We need to debounce the press of the button as well...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11" name="Google Shape;511;geec1ec56c4_0_4"/>
          <p:cNvSpPr/>
          <p:nvPr/>
        </p:nvSpPr>
        <p:spPr>
          <a:xfrm>
            <a:off x="1480700" y="2162600"/>
            <a:ext cx="1071600" cy="1188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" name="Google Shape;512;geec1ec56c4_0_4"/>
          <p:cNvCxnSpPr>
            <a:stCxn id="510" idx="1"/>
            <a:endCxn id="511" idx="6"/>
          </p:cNvCxnSpPr>
          <p:nvPr/>
        </p:nvCxnSpPr>
        <p:spPr>
          <a:xfrm flipH="1">
            <a:off x="2552425" y="2361625"/>
            <a:ext cx="2074800" cy="3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3" name="Google Shape;513;geec1ec56c4_0_4"/>
          <p:cNvPicPr preferRelativeResize="0"/>
          <p:nvPr/>
        </p:nvPicPr>
        <p:blipFill rotWithShape="1">
          <a:blip r:embed="rId4">
            <a:alphaModFix/>
          </a:blip>
          <a:srcRect b="5758" l="8391" r="12218" t="0"/>
          <a:stretch/>
        </p:blipFill>
        <p:spPr>
          <a:xfrm>
            <a:off x="6326925" y="2859700"/>
            <a:ext cx="2547406" cy="181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4" name="Google Shape;514;geec1ec56c4_0_4"/>
          <p:cNvSpPr txBox="1"/>
          <p:nvPr/>
        </p:nvSpPr>
        <p:spPr>
          <a:xfrm>
            <a:off x="4794225" y="4101150"/>
            <a:ext cx="9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Not good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515" name="Google Shape;515;geec1ec56c4_0_4"/>
          <p:cNvCxnSpPr>
            <a:stCxn id="514" idx="3"/>
          </p:cNvCxnSpPr>
          <p:nvPr/>
        </p:nvCxnSpPr>
        <p:spPr>
          <a:xfrm flipH="1" rot="10800000">
            <a:off x="5728125" y="4101150"/>
            <a:ext cx="1649100" cy="20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ec1ec56c4_0_1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do we have to do?</a:t>
            </a:r>
            <a:endParaRPr/>
          </a:p>
        </p:txBody>
      </p:sp>
      <p:sp>
        <p:nvSpPr>
          <p:cNvPr id="521" name="Google Shape;521;geec1ec56c4_0_1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2" name="Google Shape;522;geec1ec56c4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25" y="2371188"/>
            <a:ext cx="4055875" cy="2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eec1ec56c4_0_17"/>
          <p:cNvSpPr txBox="1"/>
          <p:nvPr/>
        </p:nvSpPr>
        <p:spPr>
          <a:xfrm>
            <a:off x="3193125" y="2715875"/>
            <a:ext cx="1098900" cy="29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Input Pin</a:t>
            </a:r>
            <a:endParaRPr b="1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24" name="Google Shape;524;geec1ec56c4_0_17"/>
          <p:cNvSpPr txBox="1"/>
          <p:nvPr/>
        </p:nvSpPr>
        <p:spPr>
          <a:xfrm>
            <a:off x="3265075" y="2890025"/>
            <a:ext cx="760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    </a:t>
            </a:r>
            <a:r>
              <a:rPr lang="en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3.3</a:t>
            </a:r>
            <a:r>
              <a:rPr b="0" i="0" lang="en" sz="1400" u="none" cap="none" strike="noStrike">
                <a:solidFill>
                  <a:srgbClr val="FF0000"/>
                </a:solidFill>
                <a:latin typeface="Chivo"/>
                <a:ea typeface="Chivo"/>
                <a:cs typeface="Chivo"/>
                <a:sym typeface="Chivo"/>
              </a:rPr>
              <a:t>V</a:t>
            </a:r>
            <a:endParaRPr b="0" i="0" sz="1400" u="none" cap="none" strike="noStrike">
              <a:solidFill>
                <a:srgbClr val="FF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25" name="Google Shape;525;geec1ec56c4_0_17"/>
          <p:cNvSpPr/>
          <p:nvPr/>
        </p:nvSpPr>
        <p:spPr>
          <a:xfrm>
            <a:off x="1615275" y="3588850"/>
            <a:ext cx="481500" cy="2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eec1ec56c4_0_17"/>
          <p:cNvSpPr/>
          <p:nvPr/>
        </p:nvSpPr>
        <p:spPr>
          <a:xfrm>
            <a:off x="1918425" y="3792600"/>
            <a:ext cx="357000" cy="19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geec1ec56c4_0_17"/>
          <p:cNvCxnSpPr/>
          <p:nvPr/>
        </p:nvCxnSpPr>
        <p:spPr>
          <a:xfrm flipH="1">
            <a:off x="1793850" y="3554050"/>
            <a:ext cx="7800" cy="31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8" name="Google Shape;528;geec1ec56c4_0_17"/>
          <p:cNvCxnSpPr/>
          <p:nvPr/>
        </p:nvCxnSpPr>
        <p:spPr>
          <a:xfrm rot="10800000">
            <a:off x="1811775" y="3068575"/>
            <a:ext cx="1003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geec1ec56c4_0_17"/>
          <p:cNvCxnSpPr/>
          <p:nvPr/>
        </p:nvCxnSpPr>
        <p:spPr>
          <a:xfrm flipH="1" rot="10800000">
            <a:off x="2600975" y="3068600"/>
            <a:ext cx="9900" cy="47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geec1ec56c4_0_17"/>
          <p:cNvCxnSpPr/>
          <p:nvPr/>
        </p:nvCxnSpPr>
        <p:spPr>
          <a:xfrm flipH="1">
            <a:off x="1802300" y="3068575"/>
            <a:ext cx="29100" cy="177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geec1ec56c4_0_17"/>
          <p:cNvSpPr txBox="1"/>
          <p:nvPr/>
        </p:nvSpPr>
        <p:spPr>
          <a:xfrm>
            <a:off x="4519825" y="1422875"/>
            <a:ext cx="435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hivo"/>
                <a:ea typeface="Chivo"/>
                <a:cs typeface="Chivo"/>
                <a:sym typeface="Chivo"/>
              </a:rPr>
              <a:t>We need to </a:t>
            </a:r>
            <a:r>
              <a:rPr b="1" lang="en" sz="1800">
                <a:latin typeface="Chivo"/>
                <a:ea typeface="Chivo"/>
                <a:cs typeface="Chivo"/>
                <a:sym typeface="Chivo"/>
              </a:rPr>
              <a:t>slow down</a:t>
            </a:r>
            <a:r>
              <a:rPr lang="en" sz="1800">
                <a:latin typeface="Chivo"/>
                <a:ea typeface="Chivo"/>
                <a:cs typeface="Chivo"/>
                <a:sym typeface="Chivo"/>
              </a:rPr>
              <a:t> the </a:t>
            </a:r>
            <a:r>
              <a:rPr b="1" lang="en" sz="1800">
                <a:latin typeface="Chivo"/>
                <a:ea typeface="Chivo"/>
                <a:cs typeface="Chivo"/>
                <a:sym typeface="Chivo"/>
              </a:rPr>
              <a:t>discharge</a:t>
            </a:r>
            <a:r>
              <a:rPr lang="en" sz="1800">
                <a:latin typeface="Chivo"/>
                <a:ea typeface="Chivo"/>
                <a:cs typeface="Chivo"/>
                <a:sym typeface="Chivo"/>
              </a:rPr>
              <a:t> when the button is pressed, so that the </a:t>
            </a:r>
            <a:r>
              <a:rPr lang="en" sz="1800">
                <a:latin typeface="Chivo"/>
                <a:ea typeface="Chivo"/>
                <a:cs typeface="Chivo"/>
                <a:sym typeface="Chivo"/>
              </a:rPr>
              <a:t>capacitor is still discharging while the button bounces around.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32" name="Google Shape;532;geec1ec56c4_0_17"/>
          <p:cNvPicPr preferRelativeResize="0"/>
          <p:nvPr/>
        </p:nvPicPr>
        <p:blipFill rotWithShape="1">
          <a:blip r:embed="rId4">
            <a:alphaModFix/>
          </a:blip>
          <a:srcRect b="5758" l="8391" r="12218" t="0"/>
          <a:stretch/>
        </p:blipFill>
        <p:spPr>
          <a:xfrm>
            <a:off x="5348050" y="2792025"/>
            <a:ext cx="2986564" cy="21271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geec1ec56c4_0_17"/>
          <p:cNvSpPr/>
          <p:nvPr/>
        </p:nvSpPr>
        <p:spPr>
          <a:xfrm>
            <a:off x="6407838" y="3692000"/>
            <a:ext cx="867000" cy="109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ec1ec56c4_0_73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another resistor.</a:t>
            </a:r>
            <a:endParaRPr/>
          </a:p>
        </p:txBody>
      </p:sp>
      <p:sp>
        <p:nvSpPr>
          <p:cNvPr id="539" name="Google Shape;539;geec1ec56c4_0_7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geec1ec56c4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25" y="1187400"/>
            <a:ext cx="4014202" cy="3024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1" name="Google Shape;541;geec1ec56c4_0_73"/>
          <p:cNvSpPr/>
          <p:nvPr/>
        </p:nvSpPr>
        <p:spPr>
          <a:xfrm>
            <a:off x="2016475" y="2610725"/>
            <a:ext cx="642900" cy="32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eec1ec56c4_0_73"/>
          <p:cNvSpPr txBox="1"/>
          <p:nvPr/>
        </p:nvSpPr>
        <p:spPr>
          <a:xfrm>
            <a:off x="5124025" y="1497425"/>
            <a:ext cx="392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hivo"/>
                <a:ea typeface="Chivo"/>
                <a:cs typeface="Chivo"/>
                <a:sym typeface="Chivo"/>
              </a:rPr>
              <a:t>“Slowing down” discharge is done using another resistor between button node and capacitor/input pin node.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543" name="Google Shape;543;geec1ec56c4_0_73"/>
          <p:cNvCxnSpPr>
            <a:stCxn id="542" idx="1"/>
            <a:endCxn id="541" idx="6"/>
          </p:cNvCxnSpPr>
          <p:nvPr/>
        </p:nvCxnSpPr>
        <p:spPr>
          <a:xfrm flipH="1">
            <a:off x="2659525" y="2143925"/>
            <a:ext cx="2464500" cy="62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geec1ec56c4_0_73"/>
          <p:cNvSpPr txBox="1"/>
          <p:nvPr/>
        </p:nvSpPr>
        <p:spPr>
          <a:xfrm>
            <a:off x="330725" y="4211800"/>
            <a:ext cx="387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From ESE 280: hardware debouncing, lab 6 (Prof. Short)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45" name="Google Shape;545;geec1ec56c4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1925" y="2771513"/>
            <a:ext cx="4055875" cy="2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eec1ec56c4_0_73"/>
          <p:cNvSpPr/>
          <p:nvPr/>
        </p:nvSpPr>
        <p:spPr>
          <a:xfrm>
            <a:off x="6308413" y="3337900"/>
            <a:ext cx="642900" cy="32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eec1ec56c4_0_73"/>
          <p:cNvSpPr txBox="1"/>
          <p:nvPr/>
        </p:nvSpPr>
        <p:spPr>
          <a:xfrm>
            <a:off x="4383675" y="4407725"/>
            <a:ext cx="106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hivo"/>
                <a:ea typeface="Chivo"/>
                <a:cs typeface="Chivo"/>
                <a:sym typeface="Chivo"/>
              </a:rPr>
              <a:t>So here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548" name="Google Shape;548;geec1ec56c4_0_73"/>
          <p:cNvCxnSpPr>
            <a:stCxn id="547" idx="3"/>
            <a:endCxn id="546" idx="3"/>
          </p:cNvCxnSpPr>
          <p:nvPr/>
        </p:nvCxnSpPr>
        <p:spPr>
          <a:xfrm flipH="1" rot="10800000">
            <a:off x="5445375" y="3612275"/>
            <a:ext cx="957300" cy="102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ec1ec56c4_0_45"/>
          <p:cNvSpPr txBox="1"/>
          <p:nvPr>
            <p:ph type="title"/>
          </p:nvPr>
        </p:nvSpPr>
        <p:spPr>
          <a:xfrm>
            <a:off x="259225" y="38725"/>
            <a:ext cx="5486400" cy="14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the resistor we need...</a:t>
            </a:r>
            <a:endParaRPr/>
          </a:p>
        </p:txBody>
      </p:sp>
      <p:sp>
        <p:nvSpPr>
          <p:cNvPr id="554" name="Google Shape;554;geec1ec56c4_0_4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geec1ec56c4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25" y="1500216"/>
            <a:ext cx="3464498" cy="171117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6" name="Google Shape;556;geec1ec56c4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035" y="1425475"/>
            <a:ext cx="2397634" cy="145129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7" name="Google Shape;557;geec1ec56c4_0_45"/>
          <p:cNvSpPr/>
          <p:nvPr/>
        </p:nvSpPr>
        <p:spPr>
          <a:xfrm>
            <a:off x="1520758" y="3049590"/>
            <a:ext cx="676500" cy="171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eec1ec56c4_0_45"/>
          <p:cNvSpPr txBox="1"/>
          <p:nvPr/>
        </p:nvSpPr>
        <p:spPr>
          <a:xfrm>
            <a:off x="117250" y="3221500"/>
            <a:ext cx="268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hivo"/>
                <a:ea typeface="Chivo"/>
                <a:cs typeface="Chivo"/>
                <a:sym typeface="Chivo"/>
              </a:rPr>
              <a:t>1. </a:t>
            </a:r>
            <a:r>
              <a:rPr b="1" lang="en">
                <a:latin typeface="Chivo"/>
                <a:ea typeface="Chivo"/>
                <a:cs typeface="Chivo"/>
                <a:sym typeface="Chivo"/>
              </a:rPr>
              <a:t>Check the bounce time on the button from </a:t>
            </a:r>
            <a:r>
              <a:rPr b="1" lang="en" u="sng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5"/>
              </a:rPr>
              <a:t>datasheet</a:t>
            </a:r>
            <a:r>
              <a:rPr b="1" lang="en">
                <a:latin typeface="Chivo"/>
                <a:ea typeface="Chivo"/>
                <a:cs typeface="Chivo"/>
                <a:sym typeface="Chivo"/>
              </a:rPr>
              <a:t>...</a:t>
            </a:r>
            <a:endParaRPr b="1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59" name="Google Shape;559;geec1ec56c4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2725" y="919700"/>
            <a:ext cx="2796024" cy="1655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geec1ec56c4_0_45"/>
          <p:cNvSpPr txBox="1"/>
          <p:nvPr/>
        </p:nvSpPr>
        <p:spPr>
          <a:xfrm>
            <a:off x="4452875" y="2595800"/>
            <a:ext cx="46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hivo"/>
                <a:ea typeface="Chivo"/>
                <a:cs typeface="Chivo"/>
                <a:sym typeface="Chivo"/>
              </a:rPr>
              <a:t>3. Steal Prof. Short’s equation </a:t>
            </a:r>
            <a:r>
              <a:rPr b="1"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(discharge equation for RC circuits) </a:t>
            </a:r>
            <a:r>
              <a:rPr b="1" lang="en">
                <a:latin typeface="Chivo"/>
                <a:ea typeface="Chivo"/>
                <a:cs typeface="Chivo"/>
                <a:sym typeface="Chivo"/>
              </a:rPr>
              <a:t>to find the resistor value...</a:t>
            </a:r>
            <a:endParaRPr b="1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61" name="Google Shape;561;geec1ec56c4_0_45"/>
          <p:cNvSpPr txBox="1"/>
          <p:nvPr/>
        </p:nvSpPr>
        <p:spPr>
          <a:xfrm>
            <a:off x="916075" y="4466550"/>
            <a:ext cx="49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hivo"/>
                <a:ea typeface="Chivo"/>
                <a:cs typeface="Chivo"/>
                <a:sym typeface="Chivo"/>
              </a:rPr>
              <a:t>4. Plug in numbers: -10ms/[(100nF)ln([0.3*5V]/5V)] = </a:t>
            </a:r>
            <a:endParaRPr b="1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62" name="Google Shape;562;geec1ec56c4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1010" y="3447041"/>
            <a:ext cx="5775190" cy="730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3" name="Google Shape;563;geec1ec56c4_0_45"/>
          <p:cNvSpPr/>
          <p:nvPr/>
        </p:nvSpPr>
        <p:spPr>
          <a:xfrm>
            <a:off x="7616808" y="3971415"/>
            <a:ext cx="676500" cy="171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eec1ec56c4_0_45"/>
          <p:cNvSpPr txBox="1"/>
          <p:nvPr/>
        </p:nvSpPr>
        <p:spPr>
          <a:xfrm>
            <a:off x="5723025" y="4413125"/>
            <a:ext cx="313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83958.354</a:t>
            </a:r>
            <a:r>
              <a:rPr b="1" lang="en" sz="2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Ohms</a:t>
            </a:r>
            <a:endParaRPr sz="26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65" name="Google Shape;565;geec1ec56c4_0_45"/>
          <p:cNvSpPr txBox="1"/>
          <p:nvPr/>
        </p:nvSpPr>
        <p:spPr>
          <a:xfrm>
            <a:off x="570575" y="3856275"/>
            <a:ext cx="23046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hivo"/>
                <a:ea typeface="Chivo"/>
                <a:cs typeface="Chivo"/>
                <a:sym typeface="Chivo"/>
              </a:rPr>
              <a:t>2</a:t>
            </a:r>
            <a:r>
              <a:rPr b="1" lang="en">
                <a:latin typeface="Chivo"/>
                <a:ea typeface="Chivo"/>
                <a:cs typeface="Chivo"/>
                <a:sym typeface="Chivo"/>
              </a:rPr>
              <a:t>. Get VT- max from ATmega328P </a:t>
            </a:r>
            <a:r>
              <a:rPr b="1" lang="en" u="sng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8"/>
              </a:rPr>
              <a:t>datasheet</a:t>
            </a:r>
            <a:endParaRPr b="1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bb5e51a68_0_1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check the charge resistor (R1) as well...</a:t>
            </a:r>
            <a:endParaRPr/>
          </a:p>
        </p:txBody>
      </p:sp>
      <p:sp>
        <p:nvSpPr>
          <p:cNvPr id="571" name="Google Shape;571;gebb5e51a68_0_1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gebb5e51a68_0_15"/>
          <p:cNvSpPr txBox="1"/>
          <p:nvPr/>
        </p:nvSpPr>
        <p:spPr>
          <a:xfrm>
            <a:off x="185075" y="1413725"/>
            <a:ext cx="4315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ivo"/>
                <a:ea typeface="Chivo"/>
                <a:cs typeface="Chivo"/>
                <a:sym typeface="Chivo"/>
              </a:rPr>
              <a:t>If we keep the same capacitor, the first resistor should be around:</a:t>
            </a:r>
            <a:endParaRPr sz="2000"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-10ms/[(100nF)ln(1 - [0.6*5V]/[5V-0.7V])] =</a:t>
            </a:r>
            <a:endParaRPr sz="20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73" name="Google Shape;573;gebb5e51a68_0_15"/>
          <p:cNvSpPr txBox="1"/>
          <p:nvPr/>
        </p:nvSpPr>
        <p:spPr>
          <a:xfrm>
            <a:off x="259225" y="2425400"/>
            <a:ext cx="297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Chivo"/>
                <a:ea typeface="Chivo"/>
                <a:cs typeface="Chivo"/>
                <a:sym typeface="Chivo"/>
              </a:rPr>
              <a:t>83594.513Ohms</a:t>
            </a:r>
            <a:endParaRPr b="1" sz="26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74" name="Google Shape;574;gebb5e51a68_0_15"/>
          <p:cNvSpPr txBox="1"/>
          <p:nvPr/>
        </p:nvSpPr>
        <p:spPr>
          <a:xfrm>
            <a:off x="4734375" y="1324850"/>
            <a:ext cx="4101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hivo"/>
                <a:ea typeface="Chivo"/>
                <a:cs typeface="Chivo"/>
                <a:sym typeface="Chivo"/>
              </a:rPr>
              <a:t>Our problems:</a:t>
            </a:r>
            <a:endParaRPr b="1" sz="1900">
              <a:latin typeface="Chivo"/>
              <a:ea typeface="Chivo"/>
              <a:cs typeface="Chivo"/>
              <a:sym typeface="Chiv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hivo"/>
              <a:buChar char="-"/>
            </a:pPr>
            <a:r>
              <a:rPr lang="en" sz="19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We’re missing a resistor.</a:t>
            </a:r>
            <a:endParaRPr sz="1900">
              <a:latin typeface="Chivo"/>
              <a:ea typeface="Chivo"/>
              <a:cs typeface="Chivo"/>
              <a:sym typeface="Chiv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hivo"/>
              <a:buChar char="-"/>
            </a:pPr>
            <a:r>
              <a:rPr lang="en" sz="1900">
                <a:latin typeface="Chivo"/>
                <a:ea typeface="Chivo"/>
                <a:cs typeface="Chivo"/>
                <a:sym typeface="Chivo"/>
              </a:rPr>
              <a:t>Our first resistor doesn’t suffice for debouncing either.</a:t>
            </a:r>
            <a:endParaRPr sz="1900"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hivo"/>
                <a:ea typeface="Chivo"/>
                <a:cs typeface="Chivo"/>
                <a:sym typeface="Chivo"/>
              </a:rPr>
              <a:t>(To top it off we’re also missing a diode to separate the two resistors: we’ll assume a zener diode with around 0.7V forward voltage)</a:t>
            </a:r>
            <a:endParaRPr sz="900"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hivo"/>
                <a:ea typeface="Chivo"/>
                <a:cs typeface="Chivo"/>
                <a:sym typeface="Chivo"/>
              </a:rPr>
              <a:t>In other words, we don’t have the right parts to fully debounce.</a:t>
            </a:r>
            <a:endParaRPr sz="190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75" name="Google Shape;575;gebb5e51a6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75" y="3160225"/>
            <a:ext cx="2654749" cy="14269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6" name="Google Shape;576;gebb5e51a68_0_15"/>
          <p:cNvSpPr txBox="1"/>
          <p:nvPr/>
        </p:nvSpPr>
        <p:spPr>
          <a:xfrm>
            <a:off x="3628600" y="4110950"/>
            <a:ext cx="513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latin typeface="Chivo"/>
                <a:ea typeface="Chivo"/>
                <a:cs typeface="Chivo"/>
                <a:sym typeface="Chivo"/>
              </a:rPr>
              <a:t>You’ve all been warned… Our hardware debounce kinda jank.</a:t>
            </a:r>
            <a:endParaRPr i="1" sz="200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77" name="Google Shape;577;gebb5e51a68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500" y="288638"/>
            <a:ext cx="2179825" cy="1236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Software Button Debouncing</a:t>
            </a:r>
            <a:endParaRPr/>
          </a:p>
        </p:txBody>
      </p:sp>
      <p:sp>
        <p:nvSpPr>
          <p:cNvPr id="583" name="Google Shape;583;p34"/>
          <p:cNvSpPr txBox="1"/>
          <p:nvPr>
            <p:ph idx="1" type="body"/>
          </p:nvPr>
        </p:nvSpPr>
        <p:spPr>
          <a:xfrm>
            <a:off x="32766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We can also use code!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Ex:</a:t>
            </a:r>
            <a:r>
              <a:rPr lang="en"/>
              <a:t> Take multiple samples, only recognize a button press as valid if a certain number of consecutive samples return the same value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...Or just delay :]</a:t>
            </a:r>
            <a:endParaRPr/>
          </a:p>
        </p:txBody>
      </p:sp>
      <p:sp>
        <p:nvSpPr>
          <p:cNvPr id="584" name="Google Shape;584;p3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600" y="2166600"/>
            <a:ext cx="2554999" cy="25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Two Types of Protocols:</a:t>
            </a:r>
            <a:endParaRPr/>
          </a:p>
        </p:txBody>
      </p:sp>
      <p:sp>
        <p:nvSpPr>
          <p:cNvPr id="164" name="Google Shape;164;p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819150" y="2371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890077" y="1806190"/>
            <a:ext cx="3099923" cy="2975787"/>
            <a:chOff x="311700" y="953575"/>
            <a:chExt cx="3999900" cy="3637882"/>
          </a:xfrm>
        </p:grpSpPr>
        <p:sp>
          <p:nvSpPr>
            <p:cNvPr id="167" name="Google Shape;167;p6"/>
            <p:cNvSpPr txBox="1"/>
            <p:nvPr/>
          </p:nvSpPr>
          <p:spPr>
            <a:xfrm>
              <a:off x="311700" y="953575"/>
              <a:ext cx="3999900" cy="3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616161"/>
                  </a:solidFill>
                  <a:latin typeface="Chivo"/>
                  <a:ea typeface="Chivo"/>
                  <a:cs typeface="Chivo"/>
                  <a:sym typeface="Chivo"/>
                </a:rPr>
                <a:t>Serial</a:t>
              </a:r>
              <a:endParaRPr b="1" i="0" sz="1800" u="none" cap="none" strike="noStrike">
                <a:solidFill>
                  <a:srgbClr val="616161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  <p:pic>
          <p:nvPicPr>
            <p:cNvPr id="168" name="Google Shape;168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1014" y="1602037"/>
              <a:ext cx="963175" cy="96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83588" y="1644418"/>
              <a:ext cx="1281300" cy="1212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26113" y="2423197"/>
              <a:ext cx="878399" cy="1117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7088" y="2695623"/>
              <a:ext cx="1311004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64422" y="1797285"/>
              <a:ext cx="80178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38462" y="2607600"/>
              <a:ext cx="944526" cy="810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95285" y="3778275"/>
              <a:ext cx="740064" cy="69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43238" y="3661197"/>
              <a:ext cx="962025" cy="930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2763" y="3861349"/>
              <a:ext cx="1239675" cy="529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6"/>
          <p:cNvGrpSpPr/>
          <p:nvPr/>
        </p:nvGrpSpPr>
        <p:grpSpPr>
          <a:xfrm>
            <a:off x="4898446" y="1806200"/>
            <a:ext cx="3162321" cy="3128348"/>
            <a:chOff x="4832400" y="953575"/>
            <a:chExt cx="3999900" cy="3709650"/>
          </a:xfrm>
        </p:grpSpPr>
        <p:sp>
          <p:nvSpPr>
            <p:cNvPr id="178" name="Google Shape;178;p6"/>
            <p:cNvSpPr txBox="1"/>
            <p:nvPr/>
          </p:nvSpPr>
          <p:spPr>
            <a:xfrm>
              <a:off x="4832400" y="953575"/>
              <a:ext cx="3999900" cy="3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616161"/>
                  </a:solidFill>
                  <a:latin typeface="Chivo"/>
                  <a:ea typeface="Chivo"/>
                  <a:cs typeface="Chivo"/>
                  <a:sym typeface="Chivo"/>
                </a:rPr>
                <a:t>Parallel</a:t>
              </a:r>
              <a:endParaRPr b="1" i="0" sz="1800" u="none" cap="none" strike="noStrike">
                <a:solidFill>
                  <a:srgbClr val="616161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  <p:pic>
          <p:nvPicPr>
            <p:cNvPr id="179" name="Google Shape;179;p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37525" y="1824798"/>
              <a:ext cx="878375" cy="918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63575" y="2024793"/>
              <a:ext cx="1708221" cy="696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6"/>
            <p:cNvSpPr txBox="1"/>
            <p:nvPr/>
          </p:nvSpPr>
          <p:spPr>
            <a:xfrm>
              <a:off x="7197888" y="2667025"/>
              <a:ext cx="1239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hivo"/>
                  <a:ea typeface="Chivo"/>
                  <a:cs typeface="Chivo"/>
                  <a:sym typeface="Chivo"/>
                </a:rPr>
                <a:t>ISA</a:t>
              </a:r>
              <a:endParaRPr b="0" i="0" sz="12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  <p:pic>
          <p:nvPicPr>
            <p:cNvPr id="182" name="Google Shape;182;p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308167" y="3144300"/>
              <a:ext cx="1337133" cy="115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6"/>
            <p:cNvSpPr txBox="1"/>
            <p:nvPr/>
          </p:nvSpPr>
          <p:spPr>
            <a:xfrm>
              <a:off x="5356925" y="4269625"/>
              <a:ext cx="1239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hivo"/>
                  <a:ea typeface="Chivo"/>
                  <a:cs typeface="Chivo"/>
                  <a:sym typeface="Chivo"/>
                </a:rPr>
                <a:t>Parallel ATA</a:t>
              </a:r>
              <a:endParaRPr b="0" i="0" sz="12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5356938" y="2667025"/>
              <a:ext cx="1239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hivo"/>
                  <a:ea typeface="Chivo"/>
                  <a:cs typeface="Chivo"/>
                  <a:sym typeface="Chivo"/>
                </a:rPr>
                <a:t>SCSI</a:t>
              </a:r>
              <a:endParaRPr b="0" i="0" sz="12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  <p:pic>
          <p:nvPicPr>
            <p:cNvPr id="185" name="Google Shape;185;p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060523" y="3179025"/>
              <a:ext cx="1514325" cy="96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6"/>
            <p:cNvSpPr txBox="1"/>
            <p:nvPr/>
          </p:nvSpPr>
          <p:spPr>
            <a:xfrm>
              <a:off x="7024341" y="4269625"/>
              <a:ext cx="1586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hivo"/>
                  <a:ea typeface="Chivo"/>
                  <a:cs typeface="Chivo"/>
                  <a:sym typeface="Chivo"/>
                </a:rPr>
                <a:t>Conventional PCI</a:t>
              </a:r>
              <a:endParaRPr b="0" i="0" sz="12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7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Project 4:</a:t>
            </a:r>
            <a:endParaRPr/>
          </a:p>
        </p:txBody>
      </p:sp>
      <p:sp>
        <p:nvSpPr>
          <p:cNvPr id="591" name="Google Shape;591;p37"/>
          <p:cNvSpPr txBox="1"/>
          <p:nvPr>
            <p:ph idx="1" type="subTitle"/>
          </p:nvPr>
        </p:nvSpPr>
        <p:spPr>
          <a:xfrm>
            <a:off x="457200" y="2382852"/>
            <a:ext cx="5486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UART Red Light Green Light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Project Spec Here</a:t>
            </a:r>
            <a:endParaRPr/>
          </a:p>
        </p:txBody>
      </p:sp>
      <p:grpSp>
        <p:nvGrpSpPr>
          <p:cNvPr id="592" name="Google Shape;592;p37"/>
          <p:cNvGrpSpPr/>
          <p:nvPr/>
        </p:nvGrpSpPr>
        <p:grpSpPr>
          <a:xfrm>
            <a:off x="4551676" y="225350"/>
            <a:ext cx="4355075" cy="3020049"/>
            <a:chOff x="1597867" y="206583"/>
            <a:chExt cx="6325455" cy="4863986"/>
          </a:xfrm>
        </p:grpSpPr>
        <p:pic>
          <p:nvPicPr>
            <p:cNvPr id="593" name="Google Shape;593;p37"/>
            <p:cNvPicPr preferRelativeResize="0"/>
            <p:nvPr/>
          </p:nvPicPr>
          <p:blipFill rotWithShape="1">
            <a:blip r:embed="rId4">
              <a:alphaModFix/>
            </a:blip>
            <a:srcRect b="0" l="0" r="21352" t="0"/>
            <a:stretch/>
          </p:blipFill>
          <p:spPr>
            <a:xfrm>
              <a:off x="1597867" y="206583"/>
              <a:ext cx="6325455" cy="4863986"/>
            </a:xfrm>
            <a:prstGeom prst="rect">
              <a:avLst/>
            </a:prstGeom>
            <a:noFill/>
            <a:ln cap="flat" cmpd="sng" w="19050">
              <a:solidFill>
                <a:srgbClr val="A6D68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94" name="Google Shape;594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2132651">
              <a:off x="4820284" y="1650988"/>
              <a:ext cx="706169" cy="548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5" name="Google Shape;595;p37"/>
          <p:cNvSpPr txBox="1"/>
          <p:nvPr/>
        </p:nvSpPr>
        <p:spPr>
          <a:xfrm>
            <a:off x="457200" y="3526400"/>
            <a:ext cx="2386800" cy="4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ivo"/>
                <a:ea typeface="Chivo"/>
                <a:cs typeface="Chivo"/>
                <a:sym typeface="Chivo"/>
              </a:rPr>
              <a:t>Good luck </a:t>
            </a: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ᕦ(ò_óˇ)ᕤ</a:t>
            </a:r>
            <a:endParaRPr sz="2000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ace50dbbf_0_13"/>
          <p:cNvSpPr txBox="1"/>
          <p:nvPr>
            <p:ph type="ctrTitle"/>
          </p:nvPr>
        </p:nvSpPr>
        <p:spPr>
          <a:xfrm>
            <a:off x="308925" y="244700"/>
            <a:ext cx="5373900" cy="118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project on Google Drive</a:t>
            </a:r>
            <a:endParaRPr/>
          </a:p>
        </p:txBody>
      </p:sp>
      <p:sp>
        <p:nvSpPr>
          <p:cNvPr id="601" name="Google Shape;601;gface50dbbf_0_13"/>
          <p:cNvSpPr txBox="1"/>
          <p:nvPr>
            <p:ph idx="1" type="subTitle"/>
          </p:nvPr>
        </p:nvSpPr>
        <p:spPr>
          <a:xfrm>
            <a:off x="308925" y="1626013"/>
            <a:ext cx="83520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“checkpoint 1” on the project 7 guidelines doc is on drive under “lecture 4 files” for your reference.</a:t>
            </a:r>
            <a:endParaRPr/>
          </a:p>
        </p:txBody>
      </p:sp>
      <p:pic>
        <p:nvPicPr>
          <p:cNvPr id="602" name="Google Shape;602;gface50dbbf_0_13" title="IMG_290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00" y="2609525"/>
            <a:ext cx="4072800" cy="2290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3" name="Google Shape;603;gface50dbbf_0_13"/>
          <p:cNvSpPr txBox="1"/>
          <p:nvPr/>
        </p:nvSpPr>
        <p:spPr>
          <a:xfrm>
            <a:off x="4839950" y="2774300"/>
            <a:ext cx="3917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hivo"/>
                <a:ea typeface="Chivo"/>
                <a:cs typeface="Chivo"/>
                <a:sym typeface="Chivo"/>
              </a:rPr>
              <a:t>Check it out if you don’t know </a:t>
            </a:r>
            <a:r>
              <a:rPr b="1" lang="en" sz="2200">
                <a:latin typeface="Chivo"/>
                <a:ea typeface="Chivo"/>
                <a:cs typeface="Chivo"/>
                <a:sym typeface="Chivo"/>
              </a:rPr>
              <a:t>where</a:t>
            </a:r>
            <a:r>
              <a:rPr b="1" lang="en" sz="2200">
                <a:latin typeface="Chivo"/>
                <a:ea typeface="Chivo"/>
                <a:cs typeface="Chivo"/>
                <a:sym typeface="Chivo"/>
              </a:rPr>
              <a:t> to start for project 4!</a:t>
            </a:r>
            <a:endParaRPr b="1" sz="2200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bb5e51a68_0_27"/>
          <p:cNvSpPr txBox="1"/>
          <p:nvPr>
            <p:ph type="title"/>
          </p:nvPr>
        </p:nvSpPr>
        <p:spPr>
          <a:xfrm>
            <a:off x="194200" y="175250"/>
            <a:ext cx="3498000" cy="6333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Project Deadlines</a:t>
            </a:r>
            <a:endParaRPr/>
          </a:p>
        </p:txBody>
      </p:sp>
      <p:sp>
        <p:nvSpPr>
          <p:cNvPr id="609" name="Google Shape;609;gebb5e51a68_0_27"/>
          <p:cNvSpPr txBox="1"/>
          <p:nvPr>
            <p:ph idx="1" type="body"/>
          </p:nvPr>
        </p:nvSpPr>
        <p:spPr>
          <a:xfrm>
            <a:off x="3827800" y="1352350"/>
            <a:ext cx="5267400" cy="3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i="1" lang="en"/>
              <a:t>Red light green light</a:t>
            </a:r>
            <a:r>
              <a:rPr i="1" lang="en"/>
              <a:t> will be due:</a:t>
            </a:r>
            <a:endParaRPr i="1"/>
          </a:p>
          <a:p>
            <a:pPr indent="-381000" lvl="1" marL="914400" rtl="0" algn="l"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Monday Students: 11/8</a:t>
            </a:r>
            <a:endParaRPr b="1"/>
          </a:p>
          <a:p>
            <a:pPr indent="-381000" lvl="1" marL="914400" rtl="0" algn="l">
              <a:spcBef>
                <a:spcPts val="200"/>
              </a:spcBef>
              <a:spcAft>
                <a:spcPts val="0"/>
              </a:spcAft>
              <a:buSzPts val="2400"/>
              <a:buChar char="▰"/>
            </a:pPr>
            <a:r>
              <a:rPr b="1" lang="en"/>
              <a:t>Thursday Students: 11/11</a:t>
            </a:r>
            <a:endParaRPr i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More p</a:t>
            </a:r>
            <a:r>
              <a:rPr lang="en"/>
              <a:t>roject details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Come to our </a:t>
            </a:r>
            <a:r>
              <a:rPr b="1" lang="en"/>
              <a:t>LAB HOURS</a:t>
            </a:r>
            <a:r>
              <a:rPr lang="en"/>
              <a:t> for help!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Check out lab hours for: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(Mon): Ryuichi, Rachel, or </a:t>
            </a:r>
            <a:endParaRPr/>
          </a:p>
          <a:p>
            <a:pPr indent="45720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(Thur): Wesley, Paula</a:t>
            </a:r>
            <a:endParaRPr/>
          </a:p>
        </p:txBody>
      </p:sp>
      <p:sp>
        <p:nvSpPr>
          <p:cNvPr id="610" name="Google Shape;610;gebb5e51a68_0_2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1" name="Google Shape;611;gebb5e51a68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0975" y="1352338"/>
            <a:ext cx="2228426" cy="222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ebb5e51a68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50" y="2972275"/>
            <a:ext cx="2512700" cy="1407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face50dbbf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850" y="806625"/>
            <a:ext cx="5036949" cy="3979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8" name="Google Shape;618;gface50dbbf_0_2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gface50dbbf_0_21"/>
          <p:cNvSpPr/>
          <p:nvPr/>
        </p:nvSpPr>
        <p:spPr>
          <a:xfrm>
            <a:off x="4639400" y="3429600"/>
            <a:ext cx="642900" cy="32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0" name="Google Shape;620;gface50dbbf_0_21"/>
          <p:cNvCxnSpPr>
            <a:stCxn id="621" idx="1"/>
            <a:endCxn id="619" idx="7"/>
          </p:cNvCxnSpPr>
          <p:nvPr/>
        </p:nvCxnSpPr>
        <p:spPr>
          <a:xfrm flipH="1">
            <a:off x="5188125" y="1329600"/>
            <a:ext cx="1158000" cy="214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gface50dbbf_0_21"/>
          <p:cNvCxnSpPr/>
          <p:nvPr/>
        </p:nvCxnSpPr>
        <p:spPr>
          <a:xfrm flipH="1">
            <a:off x="4706450" y="2559850"/>
            <a:ext cx="2763600" cy="55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gface50dbbf_0_21"/>
          <p:cNvSpPr txBox="1"/>
          <p:nvPr>
            <p:ph type="title"/>
          </p:nvPr>
        </p:nvSpPr>
        <p:spPr>
          <a:xfrm>
            <a:off x="188500" y="179025"/>
            <a:ext cx="8025900" cy="6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…(If we wanted to fix the circuit):</a:t>
            </a:r>
            <a:endParaRPr/>
          </a:p>
        </p:txBody>
      </p:sp>
      <p:sp>
        <p:nvSpPr>
          <p:cNvPr id="621" name="Google Shape;621;gface50dbbf_0_21"/>
          <p:cNvSpPr txBox="1"/>
          <p:nvPr/>
        </p:nvSpPr>
        <p:spPr>
          <a:xfrm>
            <a:off x="6346125" y="960150"/>
            <a:ext cx="26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hivo"/>
                <a:ea typeface="Chivo"/>
                <a:cs typeface="Chivo"/>
                <a:sym typeface="Chivo"/>
              </a:rPr>
              <a:t>If we change the capacitor to </a:t>
            </a:r>
            <a:r>
              <a:rPr b="1" lang="en" sz="1800">
                <a:latin typeface="Chivo"/>
                <a:ea typeface="Chivo"/>
                <a:cs typeface="Chivo"/>
                <a:sym typeface="Chivo"/>
              </a:rPr>
              <a:t>1uF</a:t>
            </a:r>
            <a:r>
              <a:rPr lang="en" sz="1800">
                <a:latin typeface="Chivo"/>
                <a:ea typeface="Chivo"/>
                <a:cs typeface="Chivo"/>
                <a:sym typeface="Chivo"/>
              </a:rPr>
              <a:t>...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624" name="Google Shape;624;gface50dbbf_0_21"/>
          <p:cNvCxnSpPr/>
          <p:nvPr/>
        </p:nvCxnSpPr>
        <p:spPr>
          <a:xfrm rot="10800000">
            <a:off x="3721125" y="1881875"/>
            <a:ext cx="3800100" cy="127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gface50dbbf_0_21"/>
          <p:cNvSpPr txBox="1"/>
          <p:nvPr/>
        </p:nvSpPr>
        <p:spPr>
          <a:xfrm>
            <a:off x="6459250" y="1907225"/>
            <a:ext cx="26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hivo"/>
                <a:ea typeface="Chivo"/>
                <a:cs typeface="Chivo"/>
                <a:sym typeface="Chivo"/>
              </a:rPr>
              <a:t>Then R1 = 8359 Ohms  and R2 = 8305 Ohms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26" name="Google Shape;626;gface50dbbf_0_21"/>
          <p:cNvSpPr txBox="1"/>
          <p:nvPr/>
        </p:nvSpPr>
        <p:spPr>
          <a:xfrm>
            <a:off x="6280125" y="3186800"/>
            <a:ext cx="276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hivo"/>
                <a:ea typeface="Chivo"/>
                <a:cs typeface="Chivo"/>
                <a:sym typeface="Chivo"/>
              </a:rPr>
              <a:t>If we round up we can get this to work with two 10k Ohm resistors and a diode.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f2cab880f5_0_0"/>
          <p:cNvSpPr txBox="1"/>
          <p:nvPr>
            <p:ph type="ctrTitle"/>
          </p:nvPr>
        </p:nvSpPr>
        <p:spPr>
          <a:xfrm>
            <a:off x="4572000" y="1027875"/>
            <a:ext cx="4191000" cy="3182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1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Serial vs. Parallel</a:t>
            </a:r>
            <a:endParaRPr/>
          </a:p>
        </p:txBody>
      </p:sp>
      <p:sp>
        <p:nvSpPr>
          <p:cNvPr id="192" name="Google Shape;192;p7"/>
          <p:cNvSpPr txBox="1"/>
          <p:nvPr>
            <p:ph idx="1" type="body"/>
          </p:nvPr>
        </p:nvSpPr>
        <p:spPr>
          <a:xfrm>
            <a:off x="3691575" y="1527325"/>
            <a:ext cx="50397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▰"/>
            </a:pPr>
            <a:r>
              <a:rPr b="1" lang="en" sz="2200"/>
              <a:t>Serial:</a:t>
            </a:r>
            <a:r>
              <a:rPr lang="en" sz="2200"/>
              <a:t> sending data in packets one at a time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b="1" lang="en" sz="2200"/>
              <a:t>Parallel:</a:t>
            </a:r>
            <a:r>
              <a:rPr lang="en" sz="2200"/>
              <a:t> higher bandwidth, but…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Cable complexity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Hardware implementation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Inter-wire crosstalk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Larger physical size</a:t>
            </a:r>
            <a:endParaRPr sz="2200"/>
          </a:p>
        </p:txBody>
      </p:sp>
      <p:sp>
        <p:nvSpPr>
          <p:cNvPr id="193" name="Google Shape;193;p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75" y="2375225"/>
            <a:ext cx="3217725" cy="20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 txBox="1"/>
          <p:nvPr/>
        </p:nvSpPr>
        <p:spPr>
          <a:xfrm>
            <a:off x="3898575" y="4388400"/>
            <a:ext cx="4832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*Bandwidth is just max data rate over a network. E.g. 1000Mbps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Universal Asynchronous Receiver/Transmitter (UART)</a:t>
            </a:r>
            <a:endParaRPr/>
          </a:p>
        </p:txBody>
      </p:sp>
      <p:sp>
        <p:nvSpPr>
          <p:cNvPr id="201" name="Google Shape;201;p8"/>
          <p:cNvSpPr txBox="1"/>
          <p:nvPr>
            <p:ph idx="1" type="body"/>
          </p:nvPr>
        </p:nvSpPr>
        <p:spPr>
          <a:xfrm>
            <a:off x="3532800" y="1382875"/>
            <a:ext cx="56112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Arduino’s version of Serial communication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Not a communication protocol, but a physical circuit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Asynchronous because, unlike communication protocols, UART does not use a clock signal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Adds start and stop bits to packet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Allows Arduino to communicate with other devices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Library functions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endParaRPr sz="2000"/>
          </a:p>
        </p:txBody>
      </p:sp>
      <p:sp>
        <p:nvSpPr>
          <p:cNvPr id="202" name="Google Shape;202;p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225" y="2793325"/>
            <a:ext cx="3150651" cy="15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How data is sent between 2 UARTs</a:t>
            </a:r>
            <a:endParaRPr/>
          </a:p>
        </p:txBody>
      </p:sp>
      <p:sp>
        <p:nvSpPr>
          <p:cNvPr id="209" name="Google Shape;209;p9"/>
          <p:cNvSpPr txBox="1"/>
          <p:nvPr>
            <p:ph idx="1" type="body"/>
          </p:nvPr>
        </p:nvSpPr>
        <p:spPr>
          <a:xfrm>
            <a:off x="1672400" y="1740125"/>
            <a:ext cx="67491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UARTs designed to transfer between </a:t>
            </a:r>
            <a:r>
              <a:rPr b="1" lang="en" sz="2000"/>
              <a:t>only one device to another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Data sent in packets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Start and stop bits since UART is asynchronous</a:t>
            </a:r>
            <a:endParaRPr sz="2000"/>
          </a:p>
        </p:txBody>
      </p:sp>
      <p:sp>
        <p:nvSpPr>
          <p:cNvPr id="210" name="Google Shape;210;p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1" name="Google Shape;211;p9"/>
          <p:cNvGraphicFramePr/>
          <p:nvPr/>
        </p:nvGraphicFramePr>
        <p:xfrm>
          <a:off x="1478825" y="38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{56E351EF-B645-45B3-A46C-337A4FA957BF}</a:tableStyleId>
              </a:tblPr>
              <a:tblGrid>
                <a:gridCol w="802575"/>
                <a:gridCol w="2819325"/>
                <a:gridCol w="1227050"/>
                <a:gridCol w="1337375"/>
              </a:tblGrid>
              <a:tr h="63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start bit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5-9 data bits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0-1 parity bits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1-2 stop bits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cxnSp>
        <p:nvCxnSpPr>
          <p:cNvPr id="212" name="Google Shape;212;p9"/>
          <p:cNvCxnSpPr/>
          <p:nvPr/>
        </p:nvCxnSpPr>
        <p:spPr>
          <a:xfrm flipH="1" rot="10800000">
            <a:off x="1501288" y="3743750"/>
            <a:ext cx="6156300" cy="8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9"/>
          <p:cNvSpPr txBox="1"/>
          <p:nvPr/>
        </p:nvSpPr>
        <p:spPr>
          <a:xfrm>
            <a:off x="3633288" y="3246075"/>
            <a:ext cx="22476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Data Packet</a:t>
            </a:r>
            <a:endParaRPr b="0" i="0" sz="20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14" name="Google Shape;214;p9"/>
          <p:cNvCxnSpPr/>
          <p:nvPr/>
        </p:nvCxnSpPr>
        <p:spPr>
          <a:xfrm flipH="1" rot="10800000">
            <a:off x="2300800" y="4565950"/>
            <a:ext cx="2816100" cy="9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9"/>
          <p:cNvSpPr txBox="1"/>
          <p:nvPr/>
        </p:nvSpPr>
        <p:spPr>
          <a:xfrm>
            <a:off x="2984825" y="4565950"/>
            <a:ext cx="20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FF"/>
                </a:solidFill>
                <a:latin typeface="Chivo"/>
                <a:ea typeface="Chivo"/>
                <a:cs typeface="Chivo"/>
                <a:sym typeface="Chivo"/>
              </a:rPr>
              <a:t>Data Frame</a:t>
            </a:r>
            <a:endParaRPr b="0" i="0" sz="2000" u="none" cap="none" strike="noStrike">
              <a:solidFill>
                <a:srgbClr val="0000FF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What is wrong with this?</a:t>
            </a:r>
            <a:endParaRPr/>
          </a:p>
        </p:txBody>
      </p:sp>
      <p:sp>
        <p:nvSpPr>
          <p:cNvPr id="221" name="Google Shape;221;p10"/>
          <p:cNvSpPr txBox="1"/>
          <p:nvPr>
            <p:ph idx="1" type="body"/>
          </p:nvPr>
        </p:nvSpPr>
        <p:spPr>
          <a:xfrm>
            <a:off x="339175" y="2034300"/>
            <a:ext cx="48042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2 UARTs trying to put data on the same bus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This is bad!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Both won’t actually be able to transmit their data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It’s like when 2 people are trying to talk to you at once :(</a:t>
            </a:r>
            <a:endParaRPr sz="2200"/>
          </a:p>
        </p:txBody>
      </p:sp>
      <p:sp>
        <p:nvSpPr>
          <p:cNvPr id="222" name="Google Shape;222;p1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us contention example" id="223" name="Google Shape;2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6650" y="1209150"/>
            <a:ext cx="3562350" cy="381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0"/>
          <p:cNvCxnSpPr/>
          <p:nvPr/>
        </p:nvCxnSpPr>
        <p:spPr>
          <a:xfrm flipH="1" rot="10800000">
            <a:off x="6378300" y="1554600"/>
            <a:ext cx="1678800" cy="479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10"/>
          <p:cNvCxnSpPr/>
          <p:nvPr/>
        </p:nvCxnSpPr>
        <p:spPr>
          <a:xfrm flipH="1" rot="10800000">
            <a:off x="6378300" y="3739800"/>
            <a:ext cx="852900" cy="9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10"/>
          <p:cNvCxnSpPr/>
          <p:nvPr/>
        </p:nvCxnSpPr>
        <p:spPr>
          <a:xfrm rot="10800000">
            <a:off x="7213175" y="2070050"/>
            <a:ext cx="35700" cy="1652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10"/>
          <p:cNvSpPr txBox="1"/>
          <p:nvPr/>
        </p:nvSpPr>
        <p:spPr>
          <a:xfrm>
            <a:off x="7764100" y="800550"/>
            <a:ext cx="950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??????</a:t>
            </a:r>
            <a:endParaRPr b="0" i="0" sz="20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28" name="Google Shape;228;p10"/>
          <p:cNvSpPr txBox="1"/>
          <p:nvPr/>
        </p:nvSpPr>
        <p:spPr>
          <a:xfrm>
            <a:off x="6433950" y="1636700"/>
            <a:ext cx="8928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011001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6453900" y="3722150"/>
            <a:ext cx="852900" cy="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011011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7231200" y="2034300"/>
            <a:ext cx="15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011001101</a:t>
            </a:r>
            <a:endParaRPr b="0" i="0" sz="1400" u="none" cap="none" strike="noStrike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6760275" y="1167800"/>
            <a:ext cx="14127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Chivo"/>
                <a:ea typeface="Chivo"/>
                <a:cs typeface="Chivo"/>
                <a:sym typeface="Chivo"/>
              </a:rPr>
              <a:t>Same bus line</a:t>
            </a:r>
            <a:endParaRPr b="0" i="0" sz="1400" u="none" cap="none" strike="noStrike">
              <a:solidFill>
                <a:srgbClr val="0000FF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45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Connecting Two UARTs</a:t>
            </a:r>
            <a:endParaRPr/>
          </a:p>
        </p:txBody>
      </p:sp>
      <p:sp>
        <p:nvSpPr>
          <p:cNvPr id="237" name="Google Shape;237;p11"/>
          <p:cNvSpPr txBox="1"/>
          <p:nvPr>
            <p:ph idx="1" type="body"/>
          </p:nvPr>
        </p:nvSpPr>
        <p:spPr>
          <a:xfrm>
            <a:off x="3922175" y="1431975"/>
            <a:ext cx="50766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Transmitter (TX) and Receiver (RX) are connected as pictured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b="1" lang="en" sz="2000"/>
              <a:t>Pins 0</a:t>
            </a:r>
            <a:r>
              <a:rPr lang="en" sz="2000"/>
              <a:t> and </a:t>
            </a:r>
            <a:r>
              <a:rPr b="1" lang="en" sz="2000"/>
              <a:t>1</a:t>
            </a:r>
            <a:r>
              <a:rPr lang="en" sz="2000"/>
              <a:t> on your Arduinos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Devices share a connected </a:t>
            </a:r>
            <a:r>
              <a:rPr b="1" lang="en" sz="2000"/>
              <a:t>common GND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Both devices must be set to the </a:t>
            </a:r>
            <a:r>
              <a:rPr b="1" lang="en" sz="2000"/>
              <a:t>same baud rate!</a:t>
            </a:r>
            <a:r>
              <a:rPr lang="en" sz="2000"/>
              <a:t> (rate at which data is transferred)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Serial.begin(9600) means send/reading at 9600 bits/second</a:t>
            </a:r>
            <a:endParaRPr sz="2000"/>
          </a:p>
        </p:txBody>
      </p:sp>
      <p:sp>
        <p:nvSpPr>
          <p:cNvPr id="238" name="Google Shape;238;p1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25" y="2380724"/>
            <a:ext cx="3546300" cy="21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morri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